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72" r:id="rId4"/>
    <p:sldId id="273" r:id="rId5"/>
    <p:sldId id="274" r:id="rId6"/>
    <p:sldId id="278" r:id="rId7"/>
    <p:sldId id="279" r:id="rId8"/>
    <p:sldId id="285" r:id="rId9"/>
    <p:sldId id="286" r:id="rId10"/>
    <p:sldId id="287" r:id="rId11"/>
    <p:sldId id="280" r:id="rId12"/>
    <p:sldId id="281" r:id="rId13"/>
    <p:sldId id="282" r:id="rId14"/>
    <p:sldId id="283" r:id="rId15"/>
    <p:sldId id="284" r:id="rId16"/>
    <p:sldId id="270" r:id="rId17"/>
    <p:sldId id="288" r:id="rId18"/>
    <p:sldId id="289" r:id="rId19"/>
    <p:sldId id="290" r:id="rId20"/>
    <p:sldId id="291" r:id="rId21"/>
    <p:sldId id="292" r:id="rId22"/>
    <p:sldId id="293" r:id="rId23"/>
    <p:sldId id="264" r:id="rId24"/>
    <p:sldId id="265" r:id="rId25"/>
    <p:sldId id="294" r:id="rId26"/>
    <p:sldId id="266" r:id="rId27"/>
    <p:sldId id="295" r:id="rId28"/>
    <p:sldId id="267" r:id="rId29"/>
    <p:sldId id="268" r:id="rId30"/>
    <p:sldId id="296" r:id="rId31"/>
    <p:sldId id="297" r:id="rId32"/>
    <p:sldId id="269" r:id="rId33"/>
    <p:sldId id="271" r:id="rId34"/>
    <p:sldId id="275" r:id="rId35"/>
    <p:sldId id="299" r:id="rId36"/>
    <p:sldId id="300" r:id="rId37"/>
    <p:sldId id="301" r:id="rId38"/>
    <p:sldId id="303" r:id="rId39"/>
    <p:sldId id="302" r:id="rId40"/>
    <p:sldId id="277" r:id="rId41"/>
    <p:sldId id="304" r:id="rId42"/>
    <p:sldId id="305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E6CE6-3125-4DBF-BC0D-2BFE6CB69145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0825-A12A-4818-8195-38FA74532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2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26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26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26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26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47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06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4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47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36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21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0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1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2" y="0"/>
            <a:ext cx="2057400" cy="365125"/>
          </a:xfrm>
        </p:spPr>
        <p:txBody>
          <a:bodyPr/>
          <a:lstStyle>
            <a:lvl1pPr>
              <a:defRPr sz="2400"/>
            </a:lvl1pPr>
          </a:lstStyle>
          <a:p>
            <a:fld id="{BCF83E99-6D12-4F60-9F25-65DBAFFBBB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29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3E99-6D12-4F60-9F25-65DBAFFBB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9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457" y="1013276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先端計測制御工学</a:t>
            </a:r>
            <a:r>
              <a:rPr lang="zh-TW" altLang="en-US" sz="44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特論</a:t>
            </a:r>
            <a:endParaRPr lang="en-US" altLang="zh-TW" sz="44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＆</a:t>
            </a:r>
            <a:endParaRPr lang="en-US" altLang="ja-JP" sz="44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  <a:p>
            <a:r>
              <a:rPr lang="ja-JP" altLang="en-US" sz="4400" dirty="0"/>
              <a:t>群馬大学アナログ集積回路研究会</a:t>
            </a:r>
            <a:endParaRPr lang="en-US" altLang="ja-JP" sz="4400" dirty="0"/>
          </a:p>
          <a:p>
            <a:r>
              <a:rPr lang="ja-JP" altLang="en-US" sz="4400" dirty="0"/>
              <a:t>「シミュレーションは</a:t>
            </a:r>
            <a:endParaRPr lang="en-US" altLang="ja-JP" sz="4400" dirty="0"/>
          </a:p>
          <a:p>
            <a:r>
              <a:rPr lang="ja-JP" altLang="en-US" sz="4400" dirty="0"/>
              <a:t>　いつでも絶対正しいか？</a:t>
            </a:r>
            <a:r>
              <a:rPr lang="ja-JP" altLang="en-US" sz="4400" dirty="0" smtClean="0"/>
              <a:t>」</a:t>
            </a:r>
            <a:endParaRPr lang="en-US" altLang="zh-TW" sz="44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7700" y="5275477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2018/04/23</a:t>
            </a:r>
            <a:r>
              <a:rPr kumimoji="1" lang="ja-JP" altLang="en-US" sz="2400" dirty="0" smtClean="0"/>
              <a:t>（月）</a:t>
            </a:r>
            <a:r>
              <a:rPr lang="en-US" altLang="ja-JP" sz="2400" dirty="0" smtClean="0"/>
              <a:t>14:20-15:50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群馬大学　桑名杏奈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07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人口</a:t>
            </a:r>
            <a:r>
              <a:rPr lang="ja-JP" altLang="en-US" sz="4000" dirty="0" smtClean="0"/>
              <a:t>シミュレータ</a:t>
            </a:r>
            <a:endParaRPr kumimoji="1" lang="en-US" altLang="ja-JP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89" y="6405193"/>
            <a:ext cx="86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</a:t>
            </a:r>
            <a:r>
              <a:rPr kumimoji="1" lang="ja-JP" altLang="en-US" sz="2000" dirty="0" smtClean="0"/>
              <a:t>画像出典</a:t>
            </a:r>
            <a:r>
              <a:rPr kumimoji="1" lang="en-US" altLang="ja-JP" sz="2000" dirty="0"/>
              <a:t>] </a:t>
            </a:r>
            <a:r>
              <a:rPr lang="en-US" altLang="ja-JP" sz="2000" dirty="0">
                <a:latin typeface="Consolas" panose="020B0609020204030204" pitchFamily="49" charset="0"/>
                <a:cs typeface="Consolas" panose="020B0609020204030204" pitchFamily="49" charset="0"/>
              </a:rPr>
              <a:t>http://issueplusdesign.jp/jinkogen/</a:t>
            </a:r>
            <a:endParaRPr kumimoji="1" lang="en-US" altLang="ja-JP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86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自動車運転シミュレータ</a:t>
            </a:r>
            <a:endParaRPr kumimoji="1" lang="en-US" altLang="ja-JP" sz="40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3789" y="6468083"/>
            <a:ext cx="37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画像出典</a:t>
            </a:r>
            <a:r>
              <a:rPr lang="en-US" altLang="ja-JP" dirty="0" smtClean="0"/>
              <a:t>]</a:t>
            </a:r>
            <a:r>
              <a:rPr lang="ja-JP" altLang="en-US" dirty="0" smtClean="0"/>
              <a:t>三菱プレシジョン株式会社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06189" y="743766"/>
            <a:ext cx="84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訓練</a:t>
            </a:r>
            <a:endParaRPr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95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フライトシミュレータ</a:t>
            </a:r>
            <a:endParaRPr kumimoji="1" lang="en-US" altLang="ja-JP" sz="40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3789" y="646808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画像出典</a:t>
            </a:r>
            <a:r>
              <a:rPr lang="en-US" altLang="ja-JP" dirty="0" smtClean="0"/>
              <a:t>]</a:t>
            </a:r>
            <a:r>
              <a:rPr lang="ja-JP" altLang="en-US" dirty="0" smtClean="0"/>
              <a:t>広島空港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06189" y="743766"/>
            <a:ext cx="84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訓練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4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シミュレーションゲーム</a:t>
            </a:r>
            <a:endParaRPr kumimoji="1" lang="en-US" altLang="ja-JP" sz="40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53789" y="6468083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画像出典</a:t>
            </a:r>
            <a:r>
              <a:rPr lang="en-US" altLang="ja-JP" dirty="0" smtClean="0"/>
              <a:t>]</a:t>
            </a:r>
            <a:r>
              <a:rPr lang="ja-JP" altLang="en-US" dirty="0" smtClean="0"/>
              <a:t>任天堂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06189" y="5463186"/>
            <a:ext cx="8489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シムシティ（</a:t>
            </a:r>
            <a:r>
              <a:rPr lang="en-US" altLang="ja-JP" sz="2800" dirty="0" smtClean="0"/>
              <a:t>SimCity</a:t>
            </a:r>
            <a:r>
              <a:rPr lang="ja-JP" altLang="en-US" sz="2800" dirty="0" smtClean="0"/>
              <a:t>）  </a:t>
            </a:r>
            <a:r>
              <a:rPr lang="en-US" altLang="ja-JP" sz="2800" dirty="0" smtClean="0"/>
              <a:t>Sim: Simulation</a:t>
            </a:r>
          </a:p>
          <a:p>
            <a:r>
              <a:rPr lang="ja-JP" altLang="en-US" sz="2800" dirty="0"/>
              <a:t>土地</a:t>
            </a:r>
            <a:r>
              <a:rPr lang="ja-JP" altLang="en-US" sz="2800" dirty="0" smtClean="0"/>
              <a:t>を開拓して街を作るながれを疑似体験</a:t>
            </a:r>
            <a:endParaRPr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7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シミュレーションゲーム</a:t>
            </a:r>
            <a:endParaRPr kumimoji="1" lang="en-US" altLang="ja-JP" sz="4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06189" y="743766"/>
            <a:ext cx="84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キャラクターの育成を疑似体験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70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118" y="761999"/>
            <a:ext cx="873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シミュレーションにもいろいろある</a:t>
            </a:r>
            <a:endParaRPr kumimoji="1" lang="en-US" altLang="ja-JP" sz="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656" y="727954"/>
            <a:ext cx="9078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何</a:t>
            </a:r>
            <a:r>
              <a:rPr lang="ja-JP" altLang="en-US" sz="2400" dirty="0"/>
              <a:t>をシミュレーションするか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回路</a:t>
            </a:r>
            <a:r>
              <a:rPr lang="ja-JP" altLang="en-US" sz="2400" dirty="0"/>
              <a:t>？</a:t>
            </a:r>
            <a:r>
              <a:rPr lang="ja-JP" altLang="en-US" sz="2400" dirty="0" smtClean="0"/>
              <a:t>流体現象？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社会現象（人流？交通流？人口？）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運転の仕方？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キャラクターの育成？</a:t>
            </a:r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どこ</a:t>
            </a:r>
            <a:r>
              <a:rPr lang="ja-JP" altLang="en-US" sz="2400" dirty="0"/>
              <a:t>まで自力で作るのか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商用</a:t>
            </a:r>
            <a:r>
              <a:rPr lang="ja-JP" altLang="en-US" sz="2400" dirty="0"/>
              <a:t>・無償</a:t>
            </a:r>
            <a:r>
              <a:rPr lang="ja-JP" altLang="en-US" sz="2400" dirty="0" smtClean="0"/>
              <a:t>シミュレータ（どこまでブラックボックス？）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自分</a:t>
            </a:r>
            <a:r>
              <a:rPr lang="ja-JP" altLang="en-US" sz="2400" dirty="0"/>
              <a:t>でプログラムを</a:t>
            </a:r>
            <a:r>
              <a:rPr lang="ja-JP" altLang="en-US" sz="2400" dirty="0" smtClean="0"/>
              <a:t>組む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どんな</a:t>
            </a:r>
            <a:r>
              <a:rPr lang="ja-JP" altLang="en-US" sz="2400" dirty="0"/>
              <a:t>理論を使うの</a:t>
            </a:r>
            <a:r>
              <a:rPr lang="ja-JP" altLang="en-US" sz="2400" dirty="0" smtClean="0"/>
              <a:t>か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2400" dirty="0" err="1" smtClean="0"/>
              <a:t>LTspice</a:t>
            </a:r>
            <a:r>
              <a:rPr lang="ja-JP" altLang="en-US" sz="2400" dirty="0"/>
              <a:t>では「節点法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流体現象では、たとえば「差分法」など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株式会社ベクトル総研の人流シミュレータでは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「歩行者行動分析（</a:t>
            </a:r>
            <a:r>
              <a:rPr lang="en-US" altLang="ja-JP" sz="2400" dirty="0" smtClean="0"/>
              <a:t>OD</a:t>
            </a:r>
            <a:r>
              <a:rPr lang="ja-JP" altLang="en-US" sz="2400" dirty="0" smtClean="0"/>
              <a:t>統計）」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93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物理現象のシミュレーションの流れ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物理現象を表す式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式を、コンピュータで解ける形に変形する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時間発展の形に変形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微分</a:t>
            </a:r>
            <a:r>
              <a:rPr lang="ja-JP" altLang="en-US" sz="2400" dirty="0" smtClean="0"/>
              <a:t>を加減乗除に変形（差分）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問題</a:t>
            </a:r>
            <a:r>
              <a:rPr lang="ja-JP" altLang="en-US" sz="2400" dirty="0" smtClean="0"/>
              <a:t>設定（条件設定）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どう</a:t>
            </a:r>
            <a:r>
              <a:rPr lang="ja-JP" altLang="en-US" sz="2400" dirty="0" smtClean="0"/>
              <a:t>いう形の領域で問題を解くのか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どこ</a:t>
            </a:r>
            <a:r>
              <a:rPr lang="ja-JP" altLang="en-US" sz="2400" dirty="0" smtClean="0"/>
              <a:t>にどういう物体があるのか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どういう</a:t>
            </a:r>
            <a:r>
              <a:rPr lang="ja-JP" altLang="en-US" sz="2400" dirty="0" smtClean="0"/>
              <a:t>状態からシミュレーションが始まるのか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コンピュータで計算を行う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結果（大量の数値）を、画像や動画などにする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結果</a:t>
            </a:r>
            <a:r>
              <a:rPr lang="ja-JP" altLang="en-US" sz="2400" dirty="0" smtClean="0"/>
              <a:t>を見て考察を行う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現象を理解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未来</a:t>
            </a:r>
            <a:r>
              <a:rPr lang="ja-JP" altLang="en-US" sz="2400" dirty="0" smtClean="0"/>
              <a:t>を予測　など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21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cygwin\home\primrose\zemi\diffu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35" y="2057016"/>
            <a:ext cx="4403178" cy="33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物理現象のシミュレーションの例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16370"/>
            <a:ext cx="4803535" cy="3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物理現象のシミュレーションの流れ（例）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物理現象を表す式（拡散方程式）</a:t>
            </a:r>
            <a:endParaRPr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24393" y="1215188"/>
                <a:ext cx="3538007" cy="1007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3" y="1215188"/>
                <a:ext cx="3538007" cy="1007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98711" y="2347376"/>
                <a:ext cx="5268689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ja-JP" altLang="en-US" sz="2400" dirty="0" smtClean="0"/>
                  <a:t>：温度</a:t>
                </a:r>
                <a:r>
                  <a:rPr lang="en-US" altLang="ja-JP" sz="2400" dirty="0" smtClean="0"/>
                  <a:t>	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sz="2400" dirty="0" smtClean="0"/>
                  <a:t>：位置座標</a:t>
                </a:r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en-US" sz="2400" dirty="0" smtClean="0"/>
                  <a:t>：時間</a:t>
                </a:r>
                <a:r>
                  <a:rPr lang="en-US" altLang="ja-JP" sz="2400" dirty="0" smtClean="0"/>
                  <a:t>	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en-US" sz="2400" dirty="0" smtClean="0"/>
                  <a:t>：</a:t>
                </a:r>
                <a:r>
                  <a:rPr lang="ja-JP" altLang="ja-JP" sz="2400" dirty="0"/>
                  <a:t>熱拡散率（定数）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1" y="2347376"/>
                <a:ext cx="5268689" cy="830997"/>
              </a:xfrm>
              <a:prstGeom prst="rect">
                <a:avLst/>
              </a:prstGeom>
              <a:blipFill>
                <a:blip r:embed="rId3"/>
                <a:stretch>
                  <a:fillRect l="-115" t="-5072"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物理現象のシミュレーションの流れ（例）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微分を加減乗除に変形（差分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微分の定義（右下図の赤線）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差分（右下図の黒線）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718464" y="1643133"/>
                <a:ext cx="6393536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ja-JP" altLang="ja-JP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+∆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4" y="1643133"/>
                <a:ext cx="6393536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0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00" y="3911601"/>
            <a:ext cx="4203441" cy="2908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18464" y="3332233"/>
                <a:ext cx="5237836" cy="809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4" y="3332233"/>
                <a:ext cx="5237836" cy="809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50164" y="4707343"/>
                <a:ext cx="6091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∆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4" y="4707343"/>
                <a:ext cx="6091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347981" y="4704029"/>
            <a:ext cx="421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を充分小さいとして</a:t>
            </a:r>
            <a:endParaRPr lang="en-US" altLang="ja-JP" sz="2400" dirty="0" smtClean="0"/>
          </a:p>
          <a:p>
            <a:r>
              <a:rPr lang="ja-JP" altLang="en-US" sz="2400" dirty="0" smtClean="0"/>
              <a:t>微分（赤線）を</a:t>
            </a:r>
            <a:endParaRPr lang="en-US" altLang="ja-JP" sz="2400" dirty="0" smtClean="0"/>
          </a:p>
          <a:p>
            <a:r>
              <a:rPr lang="ja-JP" altLang="en-US" sz="2400" dirty="0" smtClean="0"/>
              <a:t>差分（黒線）で近似する。</a:t>
            </a:r>
            <a:endParaRPr lang="en-US" altLang="ja-JP" sz="2400" dirty="0" smtClean="0"/>
          </a:p>
          <a:p>
            <a:r>
              <a:rPr lang="ja-JP" altLang="en-US" sz="2400" dirty="0" smtClean="0"/>
              <a:t>（どうしても誤差を含む）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81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315" y="5714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「</a:t>
            </a:r>
            <a:r>
              <a:rPr lang="zh-TW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先端</a:t>
            </a:r>
            <a:r>
              <a:rPr lang="zh-TW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計測制御工学</a:t>
            </a:r>
            <a:r>
              <a:rPr lang="zh-TW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特論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」受講者の方へ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レポート提出のお願い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314" y="1332127"/>
            <a:ext cx="9264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本日の授業の 感想を書いて提出してください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「日付」「学籍番号」「お名前」を</a:t>
            </a:r>
            <a:r>
              <a:rPr lang="ja-JP" altLang="en-US" sz="2400" dirty="0"/>
              <a:t>書いて</a:t>
            </a:r>
            <a:r>
              <a:rPr lang="ja-JP" altLang="en-US" sz="2400" dirty="0" smtClean="0"/>
              <a:t>ください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用紙：なんでもよい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分量：</a:t>
            </a:r>
            <a:r>
              <a:rPr kumimoji="1" lang="en-US" altLang="ja-JP" sz="2400" dirty="0" smtClean="0"/>
              <a:t>A4</a:t>
            </a:r>
            <a:r>
              <a:rPr kumimoji="1" lang="ja-JP" altLang="en-US" sz="2400" dirty="0" smtClean="0"/>
              <a:t>の半分くらい</a:t>
            </a:r>
            <a:endParaRPr kumimoji="1"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提出方法（以下のどれか）：</a:t>
            </a:r>
            <a:endParaRPr kumimoji="1" lang="en-US" altLang="ja-JP" sz="2400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授業後に、この場で提出</a:t>
            </a:r>
            <a:endParaRPr lang="en-US" altLang="ja-JP" sz="2400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3</a:t>
            </a:r>
            <a:r>
              <a:rPr lang="ja-JP" altLang="en-US" sz="2400" dirty="0" smtClean="0"/>
              <a:t>号館</a:t>
            </a:r>
            <a:r>
              <a:rPr lang="en-US" altLang="ja-JP" sz="2400" dirty="0" smtClean="0"/>
              <a:t>404</a:t>
            </a:r>
            <a:r>
              <a:rPr lang="ja-JP" altLang="en-US" sz="2400" dirty="0"/>
              <a:t>室</a:t>
            </a:r>
            <a:endParaRPr kumimoji="1" lang="en-US" altLang="ja-JP" sz="2400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kumimoji="1" lang="ja-JP" altLang="en-US" sz="2400" dirty="0" smtClean="0"/>
              <a:t>メール：</a:t>
            </a:r>
            <a:r>
              <a:rPr kumimoji="1" lang="en-US" altLang="ja-JP" sz="2400" dirty="0" smtClean="0"/>
              <a:t>kuwana.anna@gunma-u.ac.jp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締切：再来週　</a:t>
            </a:r>
            <a:r>
              <a:rPr lang="en-US" altLang="ja-JP" sz="2400" dirty="0" smtClean="0"/>
              <a:t>2018/05/07</a:t>
            </a:r>
            <a:r>
              <a:rPr lang="ja-JP" altLang="en-US" sz="2400" dirty="0" smtClean="0"/>
              <a:t>（月）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31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物理現象のシミュレーションの流れ（例）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いろいろな差分がある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前進差分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後退</a:t>
            </a:r>
            <a:r>
              <a:rPr lang="ja-JP" altLang="en-US" sz="2400" dirty="0" smtClean="0"/>
              <a:t>差分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中心差分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9964" y="1602520"/>
                <a:ext cx="5237836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0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" y="1602520"/>
                <a:ext cx="5237836" cy="68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002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57" y="2516949"/>
            <a:ext cx="3214800" cy="21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00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41" y="652679"/>
            <a:ext cx="3002400" cy="21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00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4668146"/>
            <a:ext cx="3034604" cy="21340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2664" y="2884425"/>
                <a:ext cx="5237836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0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" y="2884425"/>
                <a:ext cx="5237836" cy="68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24764" y="4373219"/>
                <a:ext cx="5237836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0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4" y="4373219"/>
                <a:ext cx="5237836" cy="68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0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物理現象のシミュレーションの流れ（例）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2656" y="727954"/>
                <a:ext cx="9078685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物理現象を表す式（拡散方程式）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微分を差分に変形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時間発展の形に変形</a:t>
                </a:r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:r>
                  <a:rPr lang="ja-JP" altLang="en-US" sz="2400" dirty="0" smtClean="0"/>
                  <a:t>現在の温度分布を使って、未来の温度分布を計算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針金</a:t>
                </a:r>
                <a:r>
                  <a:rPr lang="ja-JP" altLang="en-US" sz="2400" dirty="0"/>
                  <a:t>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∆</m:t>
                    </m:r>
                    <m:r>
                      <a:rPr lang="en-US" altLang="ja-JP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sz="2400" dirty="0" smtClean="0"/>
                  <a:t>刻みで細かく区切り、各点における温度を</a:t>
                </a:r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:r>
                  <a:rPr lang="ja-JP" altLang="en-US" sz="2400" dirty="0" smtClean="0"/>
                  <a:t>計算していく。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" y="727954"/>
                <a:ext cx="9078685" cy="5262979"/>
              </a:xfrm>
              <a:prstGeom prst="rect">
                <a:avLst/>
              </a:prstGeom>
              <a:blipFill>
                <a:blip r:embed="rId2"/>
                <a:stretch>
                  <a:fillRect l="-872" t="-926" b="-1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48193" y="1075488"/>
                <a:ext cx="3538007" cy="70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3" y="1075488"/>
                <a:ext cx="3538007" cy="709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46098" y="2252622"/>
                <a:ext cx="7590369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8" y="2252622"/>
                <a:ext cx="7590369" cy="6896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07444" y="3999772"/>
                <a:ext cx="8529107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44" y="3999772"/>
                <a:ext cx="8529107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2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cygwin\home\primrose\zemi\diffu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35" y="3174616"/>
            <a:ext cx="4403178" cy="33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物理現象のシミュレーションの流れ（例）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656" y="727954"/>
            <a:ext cx="9078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問題設定（条件設定）</a:t>
            </a:r>
            <a:endParaRPr lang="en-US" altLang="ja-JP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どういう形の領域で問題を解くのか</a:t>
            </a:r>
            <a:endParaRPr lang="en-US" altLang="ja-JP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どこにどういう物体があるのか</a:t>
            </a:r>
            <a:endParaRPr lang="en-US" altLang="ja-JP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どういう状態からシミュレーションが始まるのか</a:t>
            </a:r>
            <a:endParaRPr lang="en-US" altLang="ja-JP" sz="2400" dirty="0"/>
          </a:p>
        </p:txBody>
      </p:sp>
      <p:pic>
        <p:nvPicPr>
          <p:cNvPr id="9" name="図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658136"/>
            <a:ext cx="4803535" cy="384989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56615" y="2715284"/>
            <a:ext cx="117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結果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物理的におかしい例１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052" name="Picture 4" descr="C:\cygwin\home\primrose\zemi\diffu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830479"/>
            <a:ext cx="7160986" cy="53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物理的におかしい例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１（ズームアウト）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3074" name="Picture 2" descr="C:\cygwin\home\primrose\zemi\diffu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843179"/>
            <a:ext cx="7199085" cy="5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物理的におかしい例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１（何が起こったか）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656" y="727954"/>
                <a:ext cx="9078685" cy="468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シミュレーションに使われた式（時間発展の形）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/>
                  <a:t>計算</a:t>
                </a:r>
                <a:r>
                  <a:rPr lang="ja-JP" altLang="en-US" sz="2400" dirty="0" smtClean="0"/>
                  <a:t>する</a:t>
                </a:r>
                <a:r>
                  <a:rPr lang="ja-JP" altLang="en-US" sz="2400" dirty="0"/>
                  <a:t>とき</a:t>
                </a:r>
                <a:r>
                  <a:rPr lang="ja-JP" altLang="en-US" sz="2400" dirty="0" smtClean="0"/>
                  <a:t>に使った条件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計算できるためには、以下の条件を満たす必要がある</a:t>
                </a:r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　</m:t>
                    </m:r>
                    <m:f>
                      <m:fPr>
                        <m:ctrlPr>
                          <a:rPr lang="ja-JP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/>
                          </a:rPr>
                          <m:t>𝑘</m:t>
                        </m:r>
                        <m:r>
                          <a:rPr lang="en-US" altLang="ja-JP" sz="2400">
                            <a:latin typeface="Cambria Math"/>
                          </a:rPr>
                          <m:t>∆</m:t>
                        </m:r>
                        <m:r>
                          <a:rPr lang="en-US" altLang="ja-JP" sz="2400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∆</m:t>
                            </m:r>
                            <m:r>
                              <a:rPr lang="en-US" altLang="ja-JP" sz="24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/>
                        <a:ea typeface="Cambria Math"/>
                      </a:rPr>
                      <m:t>≤0.5</m:t>
                    </m:r>
                  </m:oMath>
                </a14:m>
                <a:r>
                  <a:rPr lang="ja-JP" altLang="en-US" sz="2400" dirty="0"/>
                  <a:t>　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" y="727954"/>
                <a:ext cx="9078685" cy="4688719"/>
              </a:xfrm>
              <a:prstGeom prst="rect">
                <a:avLst/>
              </a:prstGeom>
              <a:blipFill>
                <a:blip r:embed="rId2"/>
                <a:stretch>
                  <a:fillRect l="-872" t="-10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86291" y="1187674"/>
                <a:ext cx="8529107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1" y="1187674"/>
                <a:ext cx="8529107" cy="676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180282"/>
                  </p:ext>
                </p:extLst>
              </p:nvPr>
            </p:nvGraphicFramePr>
            <p:xfrm>
              <a:off x="1045633" y="2624666"/>
              <a:ext cx="6303963" cy="146265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66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6080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9253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5598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5598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smtClean="0">
                                    <a:latin typeface="Cambria Math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ja-JP" altLang="ja-JP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0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ja-JP" sz="2000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ja-JP" sz="20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ja-JP" altLang="ja-JP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000"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altLang="ja-JP" sz="20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ja-JP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dirty="0" smtClean="0"/>
                            <a:t>うまくいった例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0.001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0.05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1.0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0.4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dirty="0" smtClean="0"/>
                            <a:t>おかしい例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0.0005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0.025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1.0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0.8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180282"/>
                  </p:ext>
                </p:extLst>
              </p:nvPr>
            </p:nvGraphicFramePr>
            <p:xfrm>
              <a:off x="1045633" y="2624666"/>
              <a:ext cx="6303963" cy="146265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6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08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92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59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59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70179">
                    <a:tc>
                      <a:txBody>
                        <a:bodyPr/>
                        <a:lstStyle/>
                        <a:p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0224" t="-909" r="-214350" b="-1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4694" t="-909" r="-143878" b="-1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38571" t="-909" r="-101429" b="-1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4043" t="-909" r="-709" b="-13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dirty="0" smtClean="0"/>
                            <a:t>うまくいった例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0.001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0.05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1.0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0.4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dirty="0" smtClean="0"/>
                            <a:t>おかしい例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0.0005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0.025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1.0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0.8</a:t>
                          </a:r>
                          <a:endParaRPr kumimoji="1" lang="ja-JP" alt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0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物理現象のシミュレーションの例２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098" name="Picture 2" descr="C:\cygwin\home\primrose\zemi\adv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3" y="2120900"/>
            <a:ext cx="36575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" y="1363879"/>
            <a:ext cx="5573231" cy="34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物理現象のシミュレーションの例２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2656" y="727954"/>
                <a:ext cx="907868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物理現象を表す式（移流方程式）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微分を差分に変形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時間発展の形に変形</a:t>
                </a:r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:r>
                  <a:rPr lang="ja-JP" altLang="en-US" sz="2400" dirty="0" smtClean="0"/>
                  <a:t>現在の濃度分布を使って、未来の濃度分布を計算</a:t>
                </a: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/>
                  <a:t>流路を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∆</m:t>
                    </m:r>
                    <m:r>
                      <a:rPr lang="en-US" altLang="ja-JP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sz="2400" dirty="0" smtClean="0"/>
                  <a:t>刻みで細かく区切り、各点における濃度を</a:t>
                </a:r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:r>
                  <a:rPr lang="ja-JP" altLang="en-US" sz="2400" dirty="0" smtClean="0"/>
                  <a:t>計算していく。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" y="727954"/>
                <a:ext cx="9078685" cy="4893647"/>
              </a:xfrm>
              <a:prstGeom prst="rect">
                <a:avLst/>
              </a:prstGeom>
              <a:blipFill>
                <a:blip r:embed="rId2"/>
                <a:stretch>
                  <a:fillRect l="-872" t="-996" b="-1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48193" y="1164388"/>
                <a:ext cx="3538007" cy="678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3" y="1164388"/>
                <a:ext cx="3538007" cy="678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95300" y="2176423"/>
                <a:ext cx="6134100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176423"/>
                <a:ext cx="6134100" cy="6896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66233" y="3741539"/>
                <a:ext cx="52027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𝑟𝐶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ja-JP" sz="2000" dirty="0" smtClean="0"/>
              </a:p>
              <a:p>
                <a:r>
                  <a:rPr lang="ja-JP" altLang="en-US" sz="2000" dirty="0" smtClean="0"/>
                  <a:t>ただし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𝑟</m:t>
                    </m:r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3" y="3741539"/>
                <a:ext cx="5202767" cy="707886"/>
              </a:xfrm>
              <a:prstGeom prst="rect">
                <a:avLst/>
              </a:prstGeom>
              <a:blipFill>
                <a:blip r:embed="rId5"/>
                <a:stretch>
                  <a:fillRect l="-1290" t="-23276" b="-100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/>
              <p:cNvSpPr/>
              <p:nvPr/>
            </p:nvSpPr>
            <p:spPr>
              <a:xfrm>
                <a:off x="4013199" y="1253288"/>
                <a:ext cx="4635502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ja-JP" altLang="en-US" sz="2000" dirty="0" smtClean="0"/>
                  <a:t>：インク濃度</a:t>
                </a:r>
                <a:r>
                  <a:rPr lang="en-US" altLang="ja-JP" sz="2000" dirty="0" smtClean="0"/>
                  <a:t>	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sz="2000" dirty="0" smtClean="0"/>
                  <a:t>：位置座標</a:t>
                </a:r>
                <a:endParaRPr lang="en-US" altLang="ja-JP" sz="20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en-US" sz="2000" dirty="0" smtClean="0"/>
                  <a:t>：時間</a:t>
                </a:r>
                <a:r>
                  <a:rPr lang="en-US" altLang="ja-JP" sz="2000" dirty="0" smtClean="0"/>
                  <a:t>	</a:t>
                </a: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ja-JP" altLang="en-US" sz="2000" dirty="0" smtClean="0"/>
                  <a:t>：移流速度</a:t>
                </a:r>
                <a:r>
                  <a:rPr lang="ja-JP" altLang="ja-JP" sz="2000" dirty="0" smtClean="0"/>
                  <a:t>（定数</a:t>
                </a:r>
                <a:r>
                  <a:rPr lang="ja-JP" altLang="ja-JP" sz="2000" dirty="0"/>
                  <a:t>）</a:t>
                </a:r>
                <a:endParaRPr lang="ja-JP" altLang="en-US" sz="2000" dirty="0"/>
              </a:p>
            </p:txBody>
          </p:sp>
        </mc:Choice>
        <mc:Fallback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99" y="1253288"/>
                <a:ext cx="463550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5932" b="-110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7329713" y="2286622"/>
            <a:ext cx="156210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【</a:t>
            </a:r>
            <a:r>
              <a:rPr lang="ja-JP" altLang="en-US" sz="2000" b="1" smtClean="0">
                <a:solidFill>
                  <a:srgbClr val="FF0000"/>
                </a:solidFill>
              </a:rPr>
              <a:t>追記</a:t>
            </a:r>
            <a:r>
              <a:rPr lang="en-US" altLang="ja-JP" sz="2000" b="1" smtClean="0">
                <a:solidFill>
                  <a:srgbClr val="FF0000"/>
                </a:solidFill>
              </a:rPr>
              <a:t>】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ここでは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「正の定数」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と仮定する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639050" y="1854200"/>
            <a:ext cx="0" cy="432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125" name="Picture 5" descr="C:\cygwin\home\primrose\zemi\adv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9" y="850900"/>
            <a:ext cx="7188201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物理的におかしい例２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6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6146" name="Picture 2" descr="C:\cygwin\home\primrose\zemi\adv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99" y="863600"/>
            <a:ext cx="7188201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物理的におかしい例２（ズームアウト）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4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本日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の内容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314" y="727954"/>
            <a:ext cx="9078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シミュレーションでは、 現象を支配する物理法則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数式</a:t>
            </a:r>
            <a:r>
              <a:rPr lang="ja-JP" altLang="en-US" sz="2400" dirty="0"/>
              <a:t>などで表現し</a:t>
            </a:r>
            <a:r>
              <a:rPr lang="ja-JP" altLang="en-US" sz="2400" dirty="0" smtClean="0"/>
              <a:t>、それ</a:t>
            </a:r>
            <a:r>
              <a:rPr lang="ja-JP" altLang="en-US" sz="2400" dirty="0"/>
              <a:t>をコンピュータが計算できる</a:t>
            </a:r>
            <a:r>
              <a:rPr lang="ja-JP" altLang="en-US" sz="2400" dirty="0" smtClean="0"/>
              <a:t>よう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数値</a:t>
            </a:r>
            <a:r>
              <a:rPr lang="ja-JP" altLang="en-US" sz="2400" dirty="0"/>
              <a:t>モデル化して</a:t>
            </a:r>
            <a:r>
              <a:rPr lang="ja-JP" altLang="en-US" sz="2400" dirty="0" smtClean="0"/>
              <a:t>、コンピュータ</a:t>
            </a:r>
            <a:r>
              <a:rPr lang="ja-JP" altLang="en-US" sz="2400" dirty="0"/>
              <a:t>により計算することで、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現象</a:t>
            </a:r>
            <a:r>
              <a:rPr lang="ja-JP" altLang="en-US" sz="2400" dirty="0"/>
              <a:t>をコンピュータ上に描き出すことができます。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近年では、様々な高機能なシミュレータが無料</a:t>
            </a:r>
            <a:r>
              <a:rPr lang="ja-JP" altLang="en-US" sz="2400" dirty="0" smtClean="0"/>
              <a:t>でも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利用</a:t>
            </a:r>
            <a:r>
              <a:rPr lang="ja-JP" altLang="en-US" sz="2400" dirty="0"/>
              <a:t>できます</a:t>
            </a:r>
            <a:r>
              <a:rPr lang="ja-JP" altLang="en-US" sz="2400" dirty="0" smtClean="0"/>
              <a:t>。物理</a:t>
            </a:r>
            <a:r>
              <a:rPr lang="ja-JP" altLang="en-US" sz="2400" dirty="0"/>
              <a:t>法則や数式を知らなくても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シミュレータ</a:t>
            </a:r>
            <a:r>
              <a:rPr lang="ja-JP" altLang="en-US" sz="2400" dirty="0"/>
              <a:t>を使えば、 簡単に高度なシミュレーション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できます</a:t>
            </a:r>
            <a:r>
              <a:rPr lang="ja-JP" altLang="en-US" sz="2400" dirty="0"/>
              <a:t>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しかし、シミュレーション結果は常に絶対正しい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いえる</a:t>
            </a:r>
            <a:r>
              <a:rPr lang="ja-JP" altLang="en-US" sz="2400" dirty="0"/>
              <a:t>でしょうか</a:t>
            </a:r>
            <a:r>
              <a:rPr lang="ja-JP" altLang="en-US" sz="2400" dirty="0" smtClean="0"/>
              <a:t>？　結果</a:t>
            </a:r>
            <a:r>
              <a:rPr lang="ja-JP" altLang="en-US" sz="2400" dirty="0"/>
              <a:t>をそのまま鵜呑みにして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よい</a:t>
            </a:r>
            <a:r>
              <a:rPr lang="ja-JP" altLang="en-US" sz="2400" dirty="0"/>
              <a:t>でしょうか</a:t>
            </a:r>
            <a:r>
              <a:rPr lang="ja-JP" altLang="en-US" sz="2400" dirty="0" smtClean="0"/>
              <a:t>？　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ここ</a:t>
            </a:r>
            <a:r>
              <a:rPr lang="ja-JP" altLang="en-US" sz="2400" dirty="0"/>
              <a:t>では、シンプルな微分方程式を例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物理的</a:t>
            </a:r>
            <a:r>
              <a:rPr lang="ja-JP" altLang="en-US" sz="2400" dirty="0"/>
              <a:t>におかしいシミュレーション結果が出てくる例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紹介</a:t>
            </a:r>
            <a:r>
              <a:rPr lang="ja-JP" altLang="en-US" sz="2400" dirty="0"/>
              <a:t>します。</a:t>
            </a:r>
          </a:p>
        </p:txBody>
      </p:sp>
    </p:spTree>
    <p:extLst>
      <p:ext uri="{BB962C8B-B14F-4D97-AF65-F5344CB8AC3E}">
        <p14:creationId xmlns:p14="http://schemas.microsoft.com/office/powerpoint/2010/main" val="31627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例２（何が起こったか）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656" y="727954"/>
            <a:ext cx="9078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シミュレーションに使われた式（時間発展の形）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前進差分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後退</a:t>
            </a:r>
            <a:r>
              <a:rPr lang="ja-JP" altLang="en-US" sz="2400" dirty="0" smtClean="0"/>
              <a:t>差分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流れが</a:t>
            </a:r>
            <a:r>
              <a:rPr lang="ja-JP" altLang="en-US" sz="2400" dirty="0"/>
              <a:t>左</a:t>
            </a:r>
            <a:r>
              <a:rPr lang="ja-JP" altLang="en-US" sz="2400" dirty="0" smtClean="0"/>
              <a:t>から</a:t>
            </a:r>
            <a:r>
              <a:rPr lang="ja-JP" altLang="en-US" sz="2400" dirty="0"/>
              <a:t>来ている</a:t>
            </a:r>
            <a:r>
              <a:rPr lang="ja-JP" altLang="en-US" sz="2400" dirty="0" smtClean="0"/>
              <a:t>のに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右側の点の情報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（前進差分）を使っている。</a:t>
            </a:r>
            <a:endParaRPr lang="en-US" altLang="ja-JP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2656" y="1090950"/>
                <a:ext cx="6705601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" y="1090950"/>
                <a:ext cx="6705601" cy="68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-138399" y="2227480"/>
                <a:ext cx="5237836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0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399" y="2227480"/>
                <a:ext cx="5237836" cy="6896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-167130" y="3403073"/>
                <a:ext cx="5237836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ja-JP" sz="20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−∆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130" y="3403073"/>
                <a:ext cx="5237836" cy="6896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74" y="2266543"/>
            <a:ext cx="4132167" cy="43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例２（何が起こったか）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656" y="727954"/>
            <a:ext cx="9078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空間微分の項に後退差分を使う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うまくいった例（上流側の点の濃度の情報を使える形）</a:t>
            </a:r>
            <a:endParaRPr lang="en-US" altLang="ja-JP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19099" y="1190055"/>
                <a:ext cx="6705601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1190055"/>
                <a:ext cx="6705601" cy="68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049867" y="2932972"/>
                <a:ext cx="5130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𝑟𝐶</m:t>
                      </m:r>
                      <m:d>
                        <m:d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ja-JP" sz="2000" dirty="0" smtClean="0"/>
              </a:p>
              <a:p>
                <a:r>
                  <a:rPr lang="ja-JP" altLang="en-US" sz="2000" dirty="0" smtClean="0"/>
                  <a:t>ただし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𝑟</m:t>
                    </m:r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67" y="2932972"/>
                <a:ext cx="5130800" cy="707886"/>
              </a:xfrm>
              <a:prstGeom prst="rect">
                <a:avLst/>
              </a:prstGeom>
              <a:blipFill>
                <a:blip r:embed="rId3"/>
                <a:stretch>
                  <a:fillRect l="-1188" t="-23276" b="-100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1030" name="Picture 6" descr="C:\cygwin\home\primrose\zemi\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453753"/>
            <a:ext cx="7205662" cy="54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例３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490070" y="636855"/>
                <a:ext cx="3295196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070" y="636855"/>
                <a:ext cx="3295196" cy="709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656" y="727954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波動方程式</a:t>
            </a:r>
            <a:endParaRPr lang="en-US" altLang="ja-JP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08857" y="1718554"/>
                <a:ext cx="23812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ja-JP" altLang="en-US" sz="2000" dirty="0" smtClean="0"/>
                  <a:t>：振動の変位</a:t>
                </a:r>
                <a:endParaRPr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（波の大きさ）</a:t>
                </a:r>
                <a:endParaRPr lang="en-US" altLang="ja-JP" sz="20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𝑐</m:t>
                    </m:r>
                    <m:r>
                      <a:rPr lang="ja-JP" altLang="en-US" sz="2000" b="0" i="1" smtClean="0">
                        <a:latin typeface="Cambria Math"/>
                      </a:rPr>
                      <m:t>：</m:t>
                    </m:r>
                  </m:oMath>
                </a14:m>
                <a:r>
                  <a:rPr lang="ja-JP" altLang="en-US" sz="2000" dirty="0" smtClean="0"/>
                  <a:t>位相速度</a:t>
                </a:r>
                <a:endParaRPr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（波の速さ）</a:t>
                </a:r>
                <a:endParaRPr lang="en-US" altLang="ja-JP" sz="2000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718554"/>
                <a:ext cx="2381214" cy="1323439"/>
              </a:xfrm>
              <a:prstGeom prst="rect">
                <a:avLst/>
              </a:prstGeom>
              <a:blipFill>
                <a:blip r:embed="rId4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1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2050" name="Picture 2" descr="C:\cygwin\home\primrose\zemi\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58913"/>
            <a:ext cx="7173912" cy="53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例３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656" y="727954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急峻な波は特に、計算手法を工夫する必要がある。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679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例４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8" y="1462038"/>
            <a:ext cx="4458846" cy="4395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2" y="1462038"/>
            <a:ext cx="4473742" cy="43952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656" y="727954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水と油の入った水槽の底に穴が開いたらどうなるか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6326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例４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656" y="727954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物理現象を表す式（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流体の運動を支配する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13750" y="1715321"/>
                <a:ext cx="1745539" cy="5740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0" y="1715321"/>
                <a:ext cx="1745539" cy="574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64952" y="2870459"/>
                <a:ext cx="5480084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2" y="2870459"/>
                <a:ext cx="5480084" cy="627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05768" y="3550304"/>
                <a:ext cx="6154464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−</m:t>
                      </m:r>
                      <m:r>
                        <a:rPr lang="en-US" altLang="ja-JP" b="0" i="1" smtClean="0">
                          <a:latin typeface="Cambria Math"/>
                        </a:rPr>
                        <m:t>𝑔𝐶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8" y="3550304"/>
                <a:ext cx="6154464" cy="627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492944" y="1197647"/>
            <a:ext cx="82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連続の式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1576" y="301925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x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944" y="2318300"/>
            <a:ext cx="82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運動量保存を表す式（</a:t>
            </a:r>
            <a:r>
              <a:rPr lang="en-US" altLang="ja-JP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Navier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–Stokes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方程式）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81576" y="3620255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699323" y="5453724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323" y="5453724"/>
                <a:ext cx="381074" cy="276999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685632" y="5750742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32" y="5750742"/>
                <a:ext cx="381074" cy="276999"/>
              </a:xfrm>
              <a:prstGeom prst="rect">
                <a:avLst/>
              </a:prstGeom>
              <a:blipFill>
                <a:blip r:embed="rId6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694002" y="6064807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02" y="6064807"/>
                <a:ext cx="381074" cy="276999"/>
              </a:xfrm>
              <a:prstGeom prst="rect">
                <a:avLst/>
              </a:prstGeom>
              <a:blipFill>
                <a:blip r:embed="rId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955769" y="5466885"/>
            <a:ext cx="90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：密度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59530" y="5741756"/>
            <a:ext cx="126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：粘性係数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34044" y="6092504"/>
            <a:ext cx="126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：拡散係数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87254" y="5501875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54" y="5501875"/>
                <a:ext cx="381074" cy="276999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031288" y="5485888"/>
            <a:ext cx="90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：時間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2944" y="4962668"/>
            <a:ext cx="82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独立変数　　　従属変数　　　　　　定数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80976" y="5852623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76" y="5852623"/>
                <a:ext cx="38107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1025010" y="5836636"/>
            <a:ext cx="106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：座標</a:t>
            </a:r>
            <a:r>
              <a:rPr lang="en-US" altLang="ja-JP" sz="1600" dirty="0" smtClean="0"/>
              <a:t>1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80976" y="6212663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76" y="6212663"/>
                <a:ext cx="381074" cy="276999"/>
              </a:xfrm>
              <a:prstGeom prst="rect">
                <a:avLst/>
              </a:prstGeom>
              <a:blipFill>
                <a:blip r:embed="rId10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>
            <a:off x="1025010" y="6196676"/>
            <a:ext cx="106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：座標</a:t>
            </a:r>
            <a:r>
              <a:rPr lang="en-US" altLang="ja-JP" sz="1600" dirty="0" smtClean="0"/>
              <a:t>2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3235526" y="5469711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26" y="5469711"/>
                <a:ext cx="38107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3479560" y="5453724"/>
            <a:ext cx="192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</a:t>
            </a:r>
            <a:r>
              <a:rPr lang="en-US" altLang="ja-JP" sz="1600" dirty="0" smtClean="0"/>
              <a:t>x</a:t>
            </a:r>
            <a:r>
              <a:rPr lang="ja-JP" altLang="en-US" sz="1600" dirty="0" smtClean="0"/>
              <a:t>軸方向の速度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229248" y="5820459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48" y="5820459"/>
                <a:ext cx="38107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3473282" y="5804472"/>
            <a:ext cx="211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</a:t>
            </a:r>
            <a:r>
              <a:rPr lang="en-US" altLang="ja-JP" sz="1600" dirty="0" smtClean="0"/>
              <a:t>y</a:t>
            </a:r>
            <a:r>
              <a:rPr lang="ja-JP" altLang="en-US" sz="1600" dirty="0" smtClean="0"/>
              <a:t>軸方向の速度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229248" y="6180499"/>
                <a:ext cx="3810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48" y="6180499"/>
                <a:ext cx="381074" cy="276999"/>
              </a:xfrm>
              <a:prstGeom prst="rect">
                <a:avLst/>
              </a:prstGeom>
              <a:blipFill>
                <a:blip r:embed="rId1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3473282" y="6164512"/>
            <a:ext cx="106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</a:t>
            </a:r>
            <a:r>
              <a:rPr lang="ja-JP" altLang="en-US" sz="1600" dirty="0"/>
              <a:t>圧力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12150" y="4244015"/>
                <a:ext cx="4358387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ja-JP" b="0" i="1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ja-JP" b="0" i="1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0" y="4244015"/>
                <a:ext cx="4358387" cy="6279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571998" y="6180499"/>
                <a:ext cx="3620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6180499"/>
                <a:ext cx="36202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/>
          <p:cNvSpPr txBox="1"/>
          <p:nvPr/>
        </p:nvSpPr>
        <p:spPr>
          <a:xfrm>
            <a:off x="4805450" y="6175218"/>
            <a:ext cx="106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：</a:t>
            </a:r>
            <a:r>
              <a:rPr lang="ja-JP" altLang="en-US" sz="1600" dirty="0"/>
              <a:t>濃度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390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例４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656" y="727954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時間発展の形に</a:t>
            </a:r>
            <a:r>
              <a:rPr lang="ja-JP" altLang="en-US" sz="2400" dirty="0" smtClean="0"/>
              <a:t>変形（フラクショナル・ステップ法）</a:t>
            </a:r>
            <a:endParaRPr lang="en-US" altLang="ja-JP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11560" y="1446911"/>
                <a:ext cx="7920880" cy="1395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ja-JP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ja-JP" sz="2000" i="1">
                          <a:latin typeface="Cambria Math"/>
                        </a:rPr>
                        <m:t>+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ja-JP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46911"/>
                <a:ext cx="7920880" cy="13953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11560" y="3130325"/>
                <a:ext cx="5163636" cy="724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kumimoji="1" lang="ja-JP" altLang="en-US" sz="2000" i="1" smtClean="0">
                              <a:latin typeface="Cambria Math"/>
                            </a:rPr>
                            <m:t>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30325"/>
                <a:ext cx="5163636" cy="7249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11560" y="4067409"/>
                <a:ext cx="4464496" cy="1286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1" lang="en-US" altLang="ja-JP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sz="2000" i="1">
                          <a:latin typeface="Cambria Math"/>
                        </a:rPr>
                        <m:t>−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𝑡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67409"/>
                <a:ext cx="4464496" cy="12865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708337" y="3162634"/>
                <a:ext cx="816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337" y="3162634"/>
                <a:ext cx="81618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7287802" y="3865898"/>
                <a:ext cx="473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802" y="3865898"/>
                <a:ext cx="47327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5746016" y="3893362"/>
                <a:ext cx="784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16" y="3893362"/>
                <a:ext cx="78412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6414451" y="4595732"/>
                <a:ext cx="806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1" y="4595732"/>
                <a:ext cx="80631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/>
          <p:cNvCxnSpPr/>
          <p:nvPr/>
        </p:nvCxnSpPr>
        <p:spPr>
          <a:xfrm>
            <a:off x="6041113" y="3538077"/>
            <a:ext cx="0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6539195" y="4084680"/>
            <a:ext cx="711522" cy="5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endCxn id="42" idx="0"/>
          </p:cNvCxnSpPr>
          <p:nvPr/>
        </p:nvCxnSpPr>
        <p:spPr>
          <a:xfrm>
            <a:off x="6414451" y="4249327"/>
            <a:ext cx="403156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6867976" y="4264553"/>
            <a:ext cx="428996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8066817" y="5270232"/>
                <a:ext cx="478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817" y="5270232"/>
                <a:ext cx="47820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6525031" y="5297696"/>
                <a:ext cx="784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31" y="5297696"/>
                <a:ext cx="78412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7193466" y="6000066"/>
                <a:ext cx="816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66" y="6000066"/>
                <a:ext cx="81618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/>
          <p:cNvCxnSpPr/>
          <p:nvPr/>
        </p:nvCxnSpPr>
        <p:spPr>
          <a:xfrm>
            <a:off x="6820128" y="4942411"/>
            <a:ext cx="0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318210" y="5489014"/>
            <a:ext cx="711522" cy="5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endCxn id="49" idx="0"/>
          </p:cNvCxnSpPr>
          <p:nvPr/>
        </p:nvCxnSpPr>
        <p:spPr>
          <a:xfrm>
            <a:off x="7193466" y="5653661"/>
            <a:ext cx="408093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7646991" y="5668887"/>
            <a:ext cx="428996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7607528" y="6326711"/>
            <a:ext cx="0" cy="34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5436096" y="3162634"/>
            <a:ext cx="3523091" cy="3578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4470814" y="6095878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時間発展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413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物理現象のシミュレーションの例４</a:t>
            </a:r>
            <a:endParaRPr lang="en-US" altLang="ja-JP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656" y="727954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問題設定（条件設定</a:t>
            </a:r>
            <a:r>
              <a:rPr lang="ja-JP" altLang="en-US" sz="2400" dirty="0" smtClean="0"/>
              <a:t>）</a:t>
            </a:r>
            <a:endParaRPr lang="en-US" altLang="ja-JP" sz="2400" dirty="0"/>
          </a:p>
        </p:txBody>
      </p:sp>
      <p:pic>
        <p:nvPicPr>
          <p:cNvPr id="10" name="Picture 2" descr="C:\Users\primrose\Desktop\O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1" y="1651000"/>
            <a:ext cx="7604294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886857" y="1382067"/>
            <a:ext cx="453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水が静かに供給され</a:t>
            </a:r>
            <a:r>
              <a:rPr lang="ja-JP" altLang="en-US" sz="2400" dirty="0"/>
              <a:t>る</a:t>
            </a:r>
            <a:endParaRPr lang="en-US" altLang="ja-JP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40757" y="2074564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壁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68156" y="2415925"/>
            <a:ext cx="405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重力に引かれて下に向かう</a:t>
            </a:r>
            <a:endParaRPr lang="en-US" altLang="ja-JP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31757" y="6144567"/>
            <a:ext cx="348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そのまま流れ出す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9546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2050" name="Picture 2" descr="C:\Users\primrose\Desktop\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6" y="1625371"/>
            <a:ext cx="7605095" cy="47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例４</a:t>
            </a:r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－１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46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例４</a:t>
            </a:r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－１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移流項に中心差分を使ったせい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→三次精度の上流差分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まとめて書くと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13499" y="1473484"/>
                <a:ext cx="6981077" cy="783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𝑓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ja-JP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𝑤h𝑒𝑛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         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𝑤h𝑒𝑛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99" y="1473484"/>
                <a:ext cx="6981077" cy="783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3" y="2256647"/>
            <a:ext cx="4014527" cy="178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763891" y="4439009"/>
                <a:ext cx="7616214" cy="1338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𝑓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+8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ja-JP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−4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−4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91" y="4439009"/>
                <a:ext cx="7616214" cy="1338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本日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の内容（注意）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314" y="727954"/>
            <a:ext cx="9078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FF0000"/>
                </a:solidFill>
              </a:rPr>
              <a:t>シミュレーションや、シミュレータを</a:t>
            </a:r>
            <a:r>
              <a:rPr lang="en-US" altLang="ja-JP" sz="2400" dirty="0" smtClean="0">
                <a:solidFill>
                  <a:srgbClr val="FF0000"/>
                </a:solidFill>
              </a:rPr>
              <a:t/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 smtClean="0">
                <a:solidFill>
                  <a:srgbClr val="FF0000"/>
                </a:solidFill>
              </a:rPr>
              <a:t>否定しているつもりはありません！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r>
              <a:rPr lang="ja-JP" altLang="en-US" sz="2400" dirty="0" smtClean="0"/>
              <a:t>言いたかったこと：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シミュレーションの結果を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鵜呑み・妄信してはいけない。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きちんと考察する。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必要に応じて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既存のシミュレータを（ブラックボックス的に）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使うのではなく、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シミュレーションがどのような手法で計算しているのか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考える必要がある。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1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3074" name="Picture 2" descr="C:\Users\primrose\Desktop\ou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655763"/>
            <a:ext cx="7605095" cy="47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物理的におかしい</a:t>
            </a:r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例４－２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6857" y="1382067"/>
            <a:ext cx="453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水が静かに供給され</a:t>
            </a:r>
            <a:r>
              <a:rPr lang="ja-JP" altLang="en-US" sz="2400" dirty="0"/>
              <a:t>る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40757" y="2074564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壁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8156" y="2415925"/>
            <a:ext cx="405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重力に引かれて下に向かう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1757" y="6144567"/>
            <a:ext cx="348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そのまま流れ出す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345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まとめ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シミュレーション</a:t>
            </a:r>
            <a:r>
              <a:rPr lang="ja-JP" altLang="en-US" sz="2400" dirty="0"/>
              <a:t>の結果が物理的におかしい</a:t>
            </a:r>
            <a:r>
              <a:rPr lang="ja-JP" altLang="en-US" sz="2400" dirty="0" smtClean="0"/>
              <a:t>例を紹介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→</a:t>
            </a:r>
            <a:r>
              <a:rPr lang="ja-JP" altLang="en-US" sz="2400" dirty="0"/>
              <a:t>シミュレーションの結果を鵜呑み・妄信してはいけない</a:t>
            </a:r>
            <a:r>
              <a:rPr lang="ja-JP" altLang="en-US" sz="2400" dirty="0" smtClean="0"/>
              <a:t>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きちんと</a:t>
            </a:r>
            <a:r>
              <a:rPr lang="ja-JP" altLang="en-US" sz="2400" dirty="0"/>
              <a:t>考察する。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例１・４－２：</a:t>
            </a:r>
            <a:r>
              <a:rPr lang="ja-JP" altLang="en-US" sz="2400" dirty="0"/>
              <a:t>条件の設定の仕方が悪い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例</a:t>
            </a:r>
            <a:r>
              <a:rPr lang="ja-JP" altLang="en-US" sz="2400" dirty="0" smtClean="0"/>
              <a:t>２・４－１：</a:t>
            </a:r>
            <a:r>
              <a:rPr lang="ja-JP" altLang="en-US" sz="2400" dirty="0"/>
              <a:t>差分の取り方が悪い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シミュレータによっては、自動的に直して</a:t>
            </a:r>
            <a:r>
              <a:rPr lang="ja-JP" altLang="en-US" sz="2400" dirty="0" smtClean="0"/>
              <a:t>くれる場合も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ある</a:t>
            </a:r>
            <a:r>
              <a:rPr lang="ja-JP" altLang="en-US" sz="2400" dirty="0"/>
              <a:t>かもしれない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結果がおかしい場合は、必要</a:t>
            </a:r>
            <a:r>
              <a:rPr lang="ja-JP" altLang="en-US" sz="2400" dirty="0"/>
              <a:t>に応じて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既存のシミュレータを（ブラックボックス的に）</a:t>
            </a:r>
            <a:br>
              <a:rPr lang="ja-JP" altLang="en-US" sz="2400" dirty="0"/>
            </a:br>
            <a:r>
              <a:rPr lang="ja-JP" altLang="en-US" sz="2400" dirty="0"/>
              <a:t>使うのではなく、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/>
              <a:t>シミュレーションがどのような手法で計算しているのか</a:t>
            </a:r>
            <a:br>
              <a:rPr lang="ja-JP" altLang="en-US" sz="2400" dirty="0"/>
            </a:br>
            <a:r>
              <a:rPr lang="ja-JP" altLang="en-US" sz="2400" dirty="0"/>
              <a:t>考える必要が</a:t>
            </a:r>
            <a:r>
              <a:rPr lang="ja-JP" altLang="en-US" sz="2400" dirty="0" smtClean="0"/>
              <a:t>あるかもしれない。</a:t>
            </a:r>
            <a:endParaRPr lang="ja-JP" alt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95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まとめ</a:t>
            </a:r>
            <a:endParaRPr lang="en-US" altLang="ja-JP" sz="3600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6" y="727954"/>
            <a:ext cx="9078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シミュレーション結果が「確からしい」ことを確認するには</a:t>
            </a:r>
            <a:endParaRPr lang="en-US" altLang="ja-JP" sz="2400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sz="2400" dirty="0" smtClean="0"/>
              <a:t>自分が行いたいシミュレーションと似ている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信頼できる実験やシミュレーション結果を探す。</a:t>
            </a:r>
            <a:endParaRPr lang="en-US" altLang="ja-JP" sz="2400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sz="2400" dirty="0" smtClean="0"/>
              <a:t>自分のシミュレーションを、①と同じ条件で実行する。</a:t>
            </a:r>
            <a:endParaRPr lang="en-US" altLang="ja-JP" sz="2400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sz="2400" dirty="0" smtClean="0"/>
              <a:t>①②が合致する</a:t>
            </a:r>
            <a:r>
              <a:rPr lang="ja-JP" altLang="en-US" sz="2400" smtClean="0"/>
              <a:t>か確認。</a:t>
            </a:r>
            <a:endParaRPr lang="en-US" altLang="ja-JP" sz="2400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sz="2400" dirty="0"/>
              <a:t>合致</a:t>
            </a:r>
            <a:r>
              <a:rPr lang="ja-JP" altLang="en-US" sz="2400" dirty="0" smtClean="0"/>
              <a:t>すれば、自分のシミュレーションを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もともとやりたかった条件に戻して実行する。</a:t>
            </a:r>
            <a:endParaRPr lang="ja-JP" alt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60" y="4419259"/>
            <a:ext cx="5477640" cy="243874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60" y="4419259"/>
            <a:ext cx="5477640" cy="24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3E99-6D12-4F60-9F25-65DBAFFBBB97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5" y="571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t>自己紹介</a:t>
            </a:r>
            <a:endParaRPr lang="en-US" altLang="zh-TW" sz="3600" dirty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656" y="727954"/>
            <a:ext cx="9078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小林春夫先生の研究室の助教（</a:t>
            </a:r>
            <a:r>
              <a:rPr lang="en-US" altLang="ja-JP" sz="2400" dirty="0"/>
              <a:t> 2018</a:t>
            </a:r>
            <a:r>
              <a:rPr lang="ja-JP" altLang="en-US" sz="2400" dirty="0"/>
              <a:t>年</a:t>
            </a:r>
            <a:r>
              <a:rPr lang="en-US" altLang="ja-JP" sz="2400" dirty="0"/>
              <a:t>02</a:t>
            </a:r>
            <a:r>
              <a:rPr lang="ja-JP" altLang="en-US" sz="2400" dirty="0"/>
              <a:t>月から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2018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01</a:t>
            </a:r>
            <a:r>
              <a:rPr lang="ja-JP" altLang="en-US" sz="2400" dirty="0" smtClean="0"/>
              <a:t>月までは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お茶の水女子大学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情報基盤センター講師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群馬</a:t>
            </a:r>
            <a:r>
              <a:rPr lang="ja-JP" altLang="en-US" sz="2400" dirty="0"/>
              <a:t>大学の総合情報メディアセンター（情報サービス</a:t>
            </a:r>
            <a:r>
              <a:rPr lang="ja-JP" altLang="en-US" sz="2400" dirty="0" smtClean="0"/>
              <a:t>）のような仕事をしていました。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専門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出身学科は、理学部 情報科学科</a:t>
            </a:r>
            <a:endParaRPr lang="en-US" altLang="ja-JP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情報教育（プログラミング</a:t>
            </a:r>
            <a:r>
              <a:rPr lang="ja-JP" altLang="en-US" sz="2400" dirty="0"/>
              <a:t>・情報処理・情報</a:t>
            </a:r>
            <a:r>
              <a:rPr lang="ja-JP" altLang="en-US" sz="2400" dirty="0" smtClean="0"/>
              <a:t>倫理・セキュリティ）</a:t>
            </a:r>
            <a:endParaRPr lang="ja-JP" altLang="en-US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数値計算・数値</a:t>
            </a:r>
            <a:r>
              <a:rPr lang="ja-JP" altLang="en-US" sz="2400" dirty="0"/>
              <a:t>流体力学（シミュレーション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発電</a:t>
            </a:r>
            <a:r>
              <a:rPr lang="ja-JP" altLang="en-US" sz="2400" dirty="0"/>
              <a:t>効率の良い風車の</a:t>
            </a:r>
            <a:r>
              <a:rPr lang="ja-JP" altLang="en-US" sz="2400" dirty="0" smtClean="0"/>
              <a:t>開発</a:t>
            </a:r>
            <a:endParaRPr lang="en-US" altLang="ja-JP" sz="2400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靴底</a:t>
            </a:r>
            <a:r>
              <a:rPr lang="ja-JP" altLang="en-US" sz="2400" dirty="0"/>
              <a:t>のクッション材（液体）の動きの解析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「計測</a:t>
            </a:r>
            <a:r>
              <a:rPr lang="ja-JP" altLang="en-US" sz="2400" dirty="0"/>
              <a:t>制御</a:t>
            </a:r>
            <a:r>
              <a:rPr lang="ja-JP" altLang="en-US" sz="2400" dirty="0" smtClean="0"/>
              <a:t>工学」「回路」は、現在勉強中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どんな分野</a:t>
            </a:r>
            <a:r>
              <a:rPr lang="ja-JP" altLang="en-US" sz="2400" dirty="0" smtClean="0"/>
              <a:t>でも「シミュレーション」を行う機会はある</a:t>
            </a:r>
            <a:r>
              <a:rPr lang="ja-JP" altLang="en-US" sz="1400" dirty="0" smtClean="0"/>
              <a:t>と思う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1930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回路シミュレータ（</a:t>
            </a:r>
            <a:r>
              <a:rPr kumimoji="1" lang="en-US" altLang="ja-JP" sz="4000" dirty="0" err="1" smtClean="0"/>
              <a:t>LTspice</a:t>
            </a:r>
            <a:r>
              <a:rPr kumimoji="1" lang="ja-JP" altLang="en-US" sz="4000" dirty="0" smtClean="0"/>
              <a:t>）</a:t>
            </a:r>
            <a:endParaRPr kumimoji="1" lang="en-US" altLang="ja-JP" sz="40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53789" y="64680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リニアテクノロジー社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1975" y="4367476"/>
            <a:ext cx="285752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 smtClean="0"/>
              <a:t>・素子を置く</a:t>
            </a:r>
            <a:endParaRPr lang="en-US" altLang="ja-JP" sz="2800" dirty="0" smtClean="0"/>
          </a:p>
          <a:p>
            <a:r>
              <a:rPr lang="ja-JP" altLang="en-US" sz="2800" dirty="0" smtClean="0"/>
              <a:t>・条件を指定</a:t>
            </a:r>
            <a:endParaRPr lang="en-US" altLang="ja-JP" sz="2800" dirty="0" smtClean="0"/>
          </a:p>
          <a:p>
            <a:r>
              <a:rPr lang="ja-JP" altLang="en-US" sz="2800" dirty="0" smtClean="0"/>
              <a:t>・実行</a:t>
            </a:r>
            <a:endParaRPr lang="en-US" altLang="ja-JP" sz="2800" dirty="0" smtClean="0"/>
          </a:p>
          <a:p>
            <a:r>
              <a:rPr lang="ja-JP" altLang="en-US" sz="2800" dirty="0" smtClean="0"/>
              <a:t>・データを取得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104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熱流体シミュレータ（</a:t>
            </a:r>
            <a:r>
              <a:rPr kumimoji="1" lang="en-US" altLang="ja-JP" sz="4000" dirty="0" smtClean="0"/>
              <a:t>Fluent</a:t>
            </a:r>
            <a:r>
              <a:rPr kumimoji="1" lang="ja-JP" altLang="en-US" sz="4000" dirty="0" smtClean="0"/>
              <a:t>）</a:t>
            </a:r>
            <a:endParaRPr kumimoji="1" lang="en-US" altLang="ja-JP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89" y="6405193"/>
            <a:ext cx="86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</a:t>
            </a:r>
            <a:r>
              <a:rPr kumimoji="1" lang="ja-JP" altLang="en-US" sz="2000" dirty="0" smtClean="0"/>
              <a:t>画像出典</a:t>
            </a:r>
            <a:r>
              <a:rPr kumimoji="1" lang="en-US" altLang="ja-JP" sz="2000" dirty="0"/>
              <a:t>] ANSYS, Inc.</a:t>
            </a:r>
            <a:endParaRPr kumimoji="1" lang="en-US" altLang="ja-JP" sz="20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31975" y="4367476"/>
            <a:ext cx="285752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 smtClean="0"/>
              <a:t>・物体を置く</a:t>
            </a:r>
            <a:endParaRPr lang="en-US" altLang="ja-JP" sz="2800" dirty="0" smtClean="0"/>
          </a:p>
          <a:p>
            <a:r>
              <a:rPr lang="ja-JP" altLang="en-US" sz="2800" dirty="0" smtClean="0"/>
              <a:t>・条件を指定</a:t>
            </a:r>
            <a:endParaRPr lang="en-US" altLang="ja-JP" sz="2800" dirty="0" smtClean="0"/>
          </a:p>
          <a:p>
            <a:r>
              <a:rPr lang="ja-JP" altLang="en-US" sz="2800" dirty="0" smtClean="0"/>
              <a:t>・実行</a:t>
            </a:r>
            <a:endParaRPr lang="en-US" altLang="ja-JP" sz="2800" dirty="0" smtClean="0"/>
          </a:p>
          <a:p>
            <a:r>
              <a:rPr lang="ja-JP" altLang="en-US" sz="2800" dirty="0" smtClean="0"/>
              <a:t>・データを取得</a:t>
            </a:r>
            <a:endParaRPr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0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人流シミュレータ</a:t>
            </a:r>
            <a:endParaRPr kumimoji="1" lang="en-US" altLang="ja-JP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89" y="6405193"/>
            <a:ext cx="86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</a:t>
            </a:r>
            <a:r>
              <a:rPr kumimoji="1" lang="ja-JP" altLang="en-US" sz="2000" dirty="0" smtClean="0"/>
              <a:t>画像出典</a:t>
            </a:r>
            <a:r>
              <a:rPr kumimoji="1" lang="en-US" altLang="ja-JP" sz="2000" dirty="0"/>
              <a:t>] </a:t>
            </a:r>
            <a:r>
              <a:rPr kumimoji="1" lang="ja-JP" altLang="en-US" sz="2000" dirty="0" smtClean="0"/>
              <a:t>株式会社　ベクトル総研</a:t>
            </a:r>
            <a:endParaRPr kumimoji="1" lang="en-US" altLang="ja-JP" sz="20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交通流シミュレータ</a:t>
            </a:r>
            <a:endParaRPr kumimoji="1" lang="en-US" altLang="ja-JP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89" y="6405193"/>
            <a:ext cx="86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</a:t>
            </a:r>
            <a:r>
              <a:rPr kumimoji="1" lang="ja-JP" altLang="en-US" sz="2000" dirty="0" smtClean="0"/>
              <a:t>画像出典</a:t>
            </a:r>
            <a:r>
              <a:rPr kumimoji="1" lang="en-US" altLang="ja-JP" sz="2000" dirty="0"/>
              <a:t>] </a:t>
            </a:r>
            <a:r>
              <a:rPr kumimoji="1" lang="ja-JP" altLang="en-US" sz="2000" dirty="0" smtClean="0"/>
              <a:t>豊田中央研究所</a:t>
            </a:r>
            <a:endParaRPr kumimoji="1" lang="en-US" altLang="ja-JP" sz="20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7286054" y="217761"/>
            <a:ext cx="142876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写真禁止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0203" y="3047931"/>
            <a:ext cx="337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画像</a:t>
            </a:r>
            <a:r>
              <a:rPr lang="ja-JP" altLang="en-US" dirty="0" smtClean="0"/>
              <a:t>は</a:t>
            </a:r>
            <a:r>
              <a:rPr lang="ja-JP" altLang="en-US" dirty="0"/>
              <a:t>割愛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2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2319</Words>
  <Application>Microsoft Office PowerPoint</Application>
  <PresentationFormat>画面に合わせる (4:3)</PresentationFormat>
  <Paragraphs>395</Paragraphs>
  <Slides>42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kuwana</dc:creator>
  <cp:lastModifiedBy>桑名</cp:lastModifiedBy>
  <cp:revision>188</cp:revision>
  <dcterms:created xsi:type="dcterms:W3CDTF">2018-03-29T04:42:09Z</dcterms:created>
  <dcterms:modified xsi:type="dcterms:W3CDTF">2018-04-26T15:09:46Z</dcterms:modified>
</cp:coreProperties>
</file>