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83" r:id="rId3"/>
    <p:sldId id="289" r:id="rId4"/>
    <p:sldId id="288" r:id="rId5"/>
    <p:sldId id="285" r:id="rId6"/>
    <p:sldId id="290" r:id="rId7"/>
    <p:sldId id="286" r:id="rId8"/>
    <p:sldId id="291" r:id="rId9"/>
    <p:sldId id="287" r:id="rId10"/>
    <p:sldId id="292" r:id="rId11"/>
    <p:sldId id="293" r:id="rId12"/>
    <p:sldId id="294" r:id="rId13"/>
    <p:sldId id="295" r:id="rId14"/>
    <p:sldId id="297" r:id="rId15"/>
    <p:sldId id="296" r:id="rId16"/>
  </p:sldIdLst>
  <p:sldSz cx="9144000" cy="6858000" type="screen4x3"/>
  <p:notesSz cx="7099300" cy="1022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90588" autoAdjust="0"/>
  </p:normalViewPr>
  <p:slideViewPr>
    <p:cSldViewPr snapToGrid="0">
      <p:cViewPr varScale="1">
        <p:scale>
          <a:sx n="102" d="100"/>
          <a:sy n="102" d="100"/>
        </p:scale>
        <p:origin x="1614" y="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950"/>
          </a:xfrm>
          <a:prstGeom prst="rect">
            <a:avLst/>
          </a:prstGeom>
        </p:spPr>
        <p:txBody>
          <a:bodyPr vert="horz" lIns="98984" tIns="49492" rIns="98984" bIns="49492" rtlCol="0"/>
          <a:lstStyle>
            <a:lvl1pPr algn="r">
              <a:defRPr sz="1300"/>
            </a:lvl1pPr>
          </a:lstStyle>
          <a:p>
            <a:fld id="{B0719DD4-BFBD-414D-8A3A-E7C19619F335}" type="datetimeFigureOut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984" tIns="49492" rIns="98984" bIns="4949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0059"/>
            <a:ext cx="5679440" cy="4025503"/>
          </a:xfrm>
          <a:prstGeom prst="rect">
            <a:avLst/>
          </a:prstGeom>
        </p:spPr>
        <p:txBody>
          <a:bodyPr vert="horz" lIns="98984" tIns="49492" rIns="98984" bIns="4949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10551"/>
            <a:ext cx="3076363" cy="512949"/>
          </a:xfrm>
          <a:prstGeom prst="rect">
            <a:avLst/>
          </a:prstGeom>
        </p:spPr>
        <p:txBody>
          <a:bodyPr vert="horz" lIns="98984" tIns="49492" rIns="98984" bIns="49492" rtlCol="0" anchor="b"/>
          <a:lstStyle>
            <a:lvl1pPr algn="r">
              <a:defRPr sz="1300"/>
            </a:lvl1pPr>
          </a:lstStyle>
          <a:p>
            <a:fld id="{21599CC0-2DFE-44AA-AE4F-760AC13B5A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104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68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49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699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24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590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941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6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4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cavity_3rd-order.f90 </a:t>
            </a:r>
            <a:r>
              <a:rPr kumimoji="1" lang="ja-JP" altLang="en-US" dirty="0"/>
              <a:t>で実験した。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22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cavity_3rd-order.f90 </a:t>
            </a:r>
            <a:r>
              <a:rPr kumimoji="1" lang="ja-JP" altLang="en-US" dirty="0"/>
              <a:t>で実験した。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320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1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0006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655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42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99CC0-2DFE-44AA-AE4F-760AC13B5A2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20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7731-E3A4-498B-A8E6-3B45F27301C1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8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CCA6-1775-4288-BC03-B79D7E37FA40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93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79C3-0471-434C-B86A-4B3A610D4D7A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593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56CC-1436-4E9B-867B-479B06C944C0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133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9E72-08BE-43FF-9B5E-F2368EBCA294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44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EDC-9A93-4AC7-8D25-665AEFF74292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05C2-2162-46E0-977A-F9CB34FC3567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39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7557-5602-4D43-B30D-E404CB47B7D1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3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FBA4A-5289-4DFB-9BB7-58984900CE57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0"/>
            <a:ext cx="2057400" cy="365125"/>
          </a:xfrm>
        </p:spPr>
        <p:txBody>
          <a:bodyPr/>
          <a:lstStyle>
            <a:lvl1pPr>
              <a:defRPr sz="32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88B4FB58-27D8-430E-B970-A18768F302E6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07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8014-8EC2-4F6D-B0D9-5DF5C8C463C2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37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A23C-BD27-4E2A-985A-CFA423C110C2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490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8F0A-71BA-41F4-9820-A0FEFD9E2B45}" type="datetime1">
              <a:rPr kumimoji="1" lang="ja-JP" altLang="en-US" smtClean="0"/>
              <a:t>2018/7/13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FB58-27D8-430E-B970-A18768F302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7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9.png"/><Relationship Id="rId10" Type="http://schemas.openxmlformats.org/officeDocument/2006/relationships/image" Target="../media/image64.png"/><Relationship Id="rId4" Type="http://schemas.openxmlformats.org/officeDocument/2006/relationships/image" Target="../media/image35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1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95086" y="2017058"/>
            <a:ext cx="7153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小林研朝ゼミ</a:t>
            </a:r>
            <a:endParaRPr kumimoji="1" lang="en-US" altLang="ja-JP" sz="8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233" y="3998260"/>
            <a:ext cx="86349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桑名分 第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回（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2018/07/13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レイノルズ数が大きい流れ３</a:t>
            </a: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</a:t>
            </a: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4633" y="6241479"/>
            <a:ext cx="863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次回予定：</a:t>
            </a:r>
            <a:r>
              <a:rPr kumimoji="1"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2018/07/17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火曜日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45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微分を一次元座標変換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5445" y="818536"/>
                <a:ext cx="8737725" cy="59667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やりたいこと：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平面上の微分を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平面上の微分に変換する</a:t>
                </a:r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偏微分の座標変換：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/>
                  <a:t>　　　　　　　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ja-JP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各格子点における、</a:t>
                </a:r>
                <a:r>
                  <a:rPr lang="en-US" altLang="ja-JP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ja-JP" altLang="en-US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対応する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の数値がわかれば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」が具体的にわからなくても、</a:t>
                </a:r>
                <a:r>
                  <a:rPr lang="en-US" altLang="ja-JP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以下のように計算できる：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2∆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同様に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2∆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ja-JP" alt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=1.0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とする場合が多い。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5" y="818536"/>
                <a:ext cx="8737725" cy="5966762"/>
              </a:xfrm>
              <a:prstGeom prst="rect">
                <a:avLst/>
              </a:prstGeom>
              <a:blipFill>
                <a:blip r:embed="rId3"/>
                <a:stretch>
                  <a:fillRect l="-977" t="-817" b="-1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662" y="5169477"/>
            <a:ext cx="1417690" cy="1429078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392" y="3528090"/>
            <a:ext cx="1429078" cy="14290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7654357" y="480014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357" y="4800145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/>
          <p:cNvCxnSpPr/>
          <p:nvPr/>
        </p:nvCxnSpPr>
        <p:spPr>
          <a:xfrm>
            <a:off x="7310449" y="5012248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16200000">
            <a:off x="7098348" y="4800145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7028126" y="4246147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126" y="4246147"/>
                <a:ext cx="37138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/>
              <p:cNvSpPr/>
              <p:nvPr/>
            </p:nvSpPr>
            <p:spPr>
              <a:xfrm>
                <a:off x="7649163" y="6488668"/>
                <a:ext cx="330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正方形/長方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63" y="6488668"/>
                <a:ext cx="330540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矢印コネクタ 41"/>
          <p:cNvCxnSpPr/>
          <p:nvPr/>
        </p:nvCxnSpPr>
        <p:spPr>
          <a:xfrm>
            <a:off x="7305255" y="6653636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6200000">
            <a:off x="7093154" y="6441533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正方形/長方形 43"/>
              <p:cNvSpPr/>
              <p:nvPr/>
            </p:nvSpPr>
            <p:spPr>
              <a:xfrm>
                <a:off x="7117202" y="5887535"/>
                <a:ext cx="366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正方形/長方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02" y="5887535"/>
                <a:ext cx="366126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07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フラクショナルステップ法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03590" y="793134"/>
                <a:ext cx="7920880" cy="12559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Re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altLang="ja-JP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ja-JP" i="1">
                                  <a:latin typeface="Cambria Math"/>
                                </a:rPr>
                                <m:t>Re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ja-JP" altLang="en-US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793134"/>
                <a:ext cx="7920880" cy="12559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03590" y="2328335"/>
                <a:ext cx="5163636" cy="6279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ja-JP" alt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kumimoji="1" lang="en-US" altLang="ja-JP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2328335"/>
                <a:ext cx="5163636" cy="627992"/>
              </a:xfrm>
              <a:prstGeom prst="rect">
                <a:avLst/>
              </a:prstGeom>
              <a:blipFill>
                <a:blip r:embed="rId4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03590" y="3235543"/>
                <a:ext cx="4464496" cy="11577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𝑛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𝑡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𝑡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3235543"/>
                <a:ext cx="4464496" cy="1157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105126" y="3621364"/>
                <a:ext cx="4911874" cy="312976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偏微分の座標変換：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den>
                        </m:f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𝑋𝑋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p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altLang="ja-JP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endParaRPr lang="en-US" altLang="ja-JP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ja-JP" altLang="en-US" sz="2400" dirty="0"/>
                  <a:t>　   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とおいて、一次元座標変換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126" y="3621364"/>
                <a:ext cx="4911874" cy="3129768"/>
              </a:xfrm>
              <a:prstGeom prst="rect">
                <a:avLst/>
              </a:prstGeom>
              <a:blipFill>
                <a:blip r:embed="rId6"/>
                <a:stretch>
                  <a:fillRect l="-1733" t="-1359" b="-2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26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フラクショナルステップ法を</a:t>
            </a:r>
            <a:endParaRPr kumimoji="1"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一次元座標変換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03590" y="1491634"/>
                <a:ext cx="6735410" cy="108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den>
                        </m:f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𝑌𝑌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𝜕𝜂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b="0" i="1" dirty="0">
                    <a:latin typeface="Cambria Math" panose="02040503050406030204" pitchFamily="18" charset="0"/>
                    <a:ea typeface="Cambria Math"/>
                  </a:rPr>
                  <a:t>　</a:t>
                </a:r>
                <a:endParaRPr kumimoji="1" lang="en-US" altLang="ja-JP" b="0" i="1" dirty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d>
                      <m:dPr>
                        <m:begChr m:val=""/>
                        <m:endChr m:val="}"/>
                        <m:ctrlPr>
                          <a:rPr lang="ja-JP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/>
                              </a:rPr>
                              <m:t>Re</m:t>
                            </m:r>
                          </m:den>
                        </m:f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𝑋𝑋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𝑋𝑋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den>
                            </m:f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𝑌𝑌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𝑌𝑌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en-US" altLang="ja-JP" b="0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1491634"/>
                <a:ext cx="6735410" cy="108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03590" y="3999227"/>
                <a:ext cx="8640410" cy="4658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𝑌𝑌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𝑌𝑌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f>
                      <m:fPr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𝜕𝜂</m:t>
                        </m:r>
                      </m:den>
                    </m:f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kumimoji="1"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kumimoji="1" lang="ja-JP" altLang="en-US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kumimoji="1"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den>
                        </m:f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𝑌𝑌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𝜕𝜂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dirty="0">
                    <a:solidFill>
                      <a:srgbClr val="000000"/>
                    </a:solidFill>
                  </a:rPr>
                  <a:t>　</a:t>
                </a: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3999227"/>
                <a:ext cx="8640410" cy="465897"/>
              </a:xfrm>
              <a:prstGeom prst="rect">
                <a:avLst/>
              </a:prstGeom>
              <a:blipFill>
                <a:blip r:embed="rId4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03590" y="4807803"/>
                <a:ext cx="4464496" cy="106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−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r>
                  <a:rPr kumimoji="1" lang="ja-JP" altLang="en-US" dirty="0"/>
                  <a:t>　</a:t>
                </a:r>
                <a:endParaRPr kumimoji="1" lang="en-US" altLang="ja-JP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altLang="ja-JP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</a:rPr>
                        <m:t>−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𝑌𝑌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ja-JP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　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4807803"/>
                <a:ext cx="4464496" cy="10673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064000" y="4993489"/>
                <a:ext cx="4940299" cy="180498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余計な係数はたくさん付くが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式の形はほとんど変わらない。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𝑋𝑋</m:t>
                    </m:r>
                    <m:r>
                      <a:rPr lang="en-US" altLang="ja-JP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ja-JP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ja-JP" alt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などを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三次精度上流差分などにできる。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0" y="4993489"/>
                <a:ext cx="4940299" cy="1804981"/>
              </a:xfrm>
              <a:prstGeom prst="rect">
                <a:avLst/>
              </a:prstGeom>
              <a:blipFill>
                <a:blip r:embed="rId6"/>
                <a:stretch>
                  <a:fillRect l="-1601" t="-2349" r="-4926" b="-63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03590" y="2609234"/>
                <a:ext cx="6735410" cy="108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+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𝑡</m:t>
                    </m:r>
                    <m:d>
                      <m:dPr>
                        <m:begChr m:val="{"/>
                        <m:endChr m:val="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altLang="ja-JP" i="1"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𝑋𝑋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m:rPr>
                                <m:sty m:val="p"/>
                              </m:rPr>
                              <a:rPr lang="el-GR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den>
                        </m:f>
                        <m:r>
                          <a:rPr lang="en-US" altLang="ja-JP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𝑌𝑌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altLang="ja-JP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ja-JP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𝜕𝜂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ja-JP" altLang="en-US" b="0" i="1" dirty="0">
                    <a:latin typeface="Cambria Math" panose="02040503050406030204" pitchFamily="18" charset="0"/>
                    <a:ea typeface="Cambria Math"/>
                  </a:rPr>
                  <a:t>　</a:t>
                </a:r>
                <a:endParaRPr kumimoji="1" lang="en-US" altLang="ja-JP" b="0" i="1" dirty="0"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ja-JP" altLang="en-US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r>
                      <a:rPr lang="ja-JP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　</m:t>
                    </m:r>
                    <m:d>
                      <m:dPr>
                        <m:begChr m:val=""/>
                        <m:endChr m:val="}"/>
                        <m:ctrlPr>
                          <a:rPr lang="ja-JP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ja-JP" i="1">
                                <a:latin typeface="Cambria Math"/>
                              </a:rPr>
                              <m:t>Re</m:t>
                            </m:r>
                          </m:den>
                        </m:f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𝑋𝑋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ξ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𝑋𝑋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ξ</m:t>
                                </m:r>
                              </m:den>
                            </m:f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𝑌𝑌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ja-JP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altLang="ja-JP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𝑌𝑌</m:t>
                            </m:r>
                            <m:r>
                              <a:rPr lang="en-US" altLang="ja-JP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altLang="ja-JP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ja-JP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𝜕𝜂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en-US" altLang="ja-JP" b="0" i="1" dirty="0">
                  <a:latin typeface="Cambria Math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90" y="2609234"/>
                <a:ext cx="6735410" cy="10837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01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0" y="4362670"/>
            <a:ext cx="2743199" cy="244868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不等間隔格子の計算結果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445" y="793136"/>
            <a:ext cx="87377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格子数：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41x41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移流項：三次精度上流差分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769330"/>
            <a:ext cx="4319571" cy="26187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37" y="1769330"/>
            <a:ext cx="4319571" cy="261874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680108" y="1434665"/>
            <a:ext cx="1790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等間隔格子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2120" y="5125347"/>
            <a:ext cx="461537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p.11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で紹介→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ウェブで公開されている解析事例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（株式会社熱流体エンジニアリング）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Re=10000</a:t>
            </a:r>
            <a:r>
              <a:rPr lang="ja-JP" altLang="en-US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格子数：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232x232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38700" y="1434665"/>
            <a:ext cx="36957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不等間隔格子（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B=0.95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84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不等間隔格子の計算結果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5445" y="793136"/>
            <a:ext cx="87377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：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10000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格子数：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41x41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移流項：三次精度上流差分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58" y="1439797"/>
            <a:ext cx="7949857" cy="48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二次元座標変換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339597" y="1085466"/>
                <a:ext cx="2373455" cy="16650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r>
                  <a:rPr lang="ja-JP" altLang="en-US" sz="2400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/>
              </a:p>
              <a:p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597" y="1085466"/>
                <a:ext cx="2373455" cy="1665071"/>
              </a:xfrm>
              <a:prstGeom prst="rect">
                <a:avLst/>
              </a:prstGeom>
              <a:blipFill>
                <a:blip r:embed="rId3"/>
                <a:stretch>
                  <a:fillRect b="-29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6" y="793134"/>
            <a:ext cx="3010924" cy="22497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827" y="885861"/>
            <a:ext cx="2067988" cy="208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81676" y="2812043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76" y="2812043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>
            <a:off x="537768" y="3024146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16200000">
            <a:off x="325667" y="2812043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55445" y="2258045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5" y="2258045"/>
                <a:ext cx="371384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931328" y="2860573"/>
                <a:ext cx="330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328" y="2860573"/>
                <a:ext cx="330540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/>
          <p:nvPr/>
        </p:nvCxnSpPr>
        <p:spPr>
          <a:xfrm>
            <a:off x="3587420" y="3025541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6200000">
            <a:off x="3375319" y="2813438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399367" y="2259440"/>
                <a:ext cx="366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367" y="2259440"/>
                <a:ext cx="366126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51743" y="3211039"/>
                <a:ext cx="8425557" cy="35543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やりたいこと：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平面上の微分を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平面上の微分に変換する</a:t>
                </a:r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偏微分の座標変換：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/>
                </a:r>
                <a:b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ja-JP" altLang="en-US" sz="2400" dirty="0"/>
                  <a:t>　→</a:t>
                </a:r>
                <a:r>
                  <a:rPr lang="en-US" altLang="ja-JP" sz="2400" dirty="0"/>
                  <a:t> 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略記：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en-US" altLang="ja-JP" sz="2400" dirty="0"/>
                  <a:t/>
                </a:r>
                <a:br>
                  <a:rPr lang="en-US" altLang="ja-JP" sz="2400" dirty="0"/>
                </a:b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den>
                    </m:f>
                    <m:r>
                      <a:rPr lang="en-US" altLang="ja-JP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ja-JP" alt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ja-JP" altLang="en-US" sz="2400" dirty="0"/>
                  <a:t>　→</a:t>
                </a:r>
                <a:r>
                  <a:rPr lang="en-US" altLang="ja-JP" sz="2400" dirty="0"/>
                  <a:t> 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略記：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en-US" altLang="ja-JP" sz="24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</m:oMath>
                </a14:m>
                <a:r>
                  <a:rPr lang="ja-JP" altLang="en-US" sz="2400" dirty="0"/>
                  <a:t>　</a:t>
                </a:r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ja-JP" alt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ja-JP" alt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ja-JP" sz="2400" dirty="0"/>
                  <a:t>, </a:t>
                </a:r>
                <a:r>
                  <a:rPr lang="ja-JP" altLang="en-US" sz="2400" dirty="0"/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ja-JP" alt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altLang="ja-JP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ja-JP" alt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altLang="ja-JP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altLang="ja-JP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endParaRPr lang="en-US" altLang="ja-JP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ja-JP" alt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en-US" altLang="ja-JP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ja-JP" alt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ξ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ja-JP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𝐽</m:t>
                        </m:r>
                      </m:den>
                    </m:f>
                  </m:oMath>
                </a14:m>
                <a:r>
                  <a:rPr lang="ja-JP" altLang="en-US" sz="2400" dirty="0"/>
                  <a:t>　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43" y="3211039"/>
                <a:ext cx="8425557" cy="3554371"/>
              </a:xfrm>
              <a:prstGeom prst="rect">
                <a:avLst/>
              </a:prstGeom>
              <a:blipFill>
                <a:blip r:embed="rId10"/>
                <a:stretch>
                  <a:fillRect l="-941" t="-13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B0546E-BE9C-4AC5-A90B-BBB63387F902}"/>
              </a:ext>
            </a:extLst>
          </p:cNvPr>
          <p:cNvSpPr txBox="1"/>
          <p:nvPr/>
        </p:nvSpPr>
        <p:spPr>
          <a:xfrm>
            <a:off x="5835482" y="6144306"/>
            <a:ext cx="322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二回微分もある</a:t>
            </a:r>
            <a:r>
              <a:rPr kumimoji="1"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</a:p>
          <a:p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→次回以降やります</a:t>
            </a:r>
            <a:endParaRPr kumimoji="1"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657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16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p.11</a:t>
            </a:r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再掲</a:t>
            </a:r>
            <a:r>
              <a:rPr kumimoji="1"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446" y="793136"/>
            <a:ext cx="8457606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三次精度上流差分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差分以外すべて同じ条件で、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Re=10000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の計算。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境界条件：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の通り修正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格子数：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21x21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実数の変数の型：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real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49" y="2748233"/>
            <a:ext cx="3395128" cy="3206510"/>
          </a:xfrm>
          <a:prstGeom prst="rect">
            <a:avLst/>
          </a:prstGeom>
        </p:spPr>
      </p:pic>
      <p:pic>
        <p:nvPicPr>
          <p:cNvPr id="7" name="Picture 2" descr="C:\cygwin\home\primrose\cavity\images\image0005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3" y="2748233"/>
            <a:ext cx="3368906" cy="31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9063" y="3046443"/>
            <a:ext cx="8839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中心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差分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07582" y="3046442"/>
            <a:ext cx="153641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三次精度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上流差分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84249" y="5964363"/>
            <a:ext cx="443115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だいぶ渦に近づいたが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まだ実験結果には遠い。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23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修正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446" y="793136"/>
            <a:ext cx="845760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計算時間が「無次元時間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5.0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」では短い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かもしれない？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→計算を続けていけば、異なる結果（実験に近い結果）が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出るかもしれない？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27" y="2655793"/>
            <a:ext cx="4572000" cy="277177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71" y="4022743"/>
            <a:ext cx="4572000" cy="27717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27626" y="2057232"/>
            <a:ext cx="506081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無次元時間</a:t>
            </a:r>
            <a:r>
              <a:rPr lang="en-US" altLang="ja-JP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300.0</a:t>
            </a:r>
            <a:r>
              <a:rPr lang="ja-JP" altLang="en-US" b="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</a:t>
            </a:r>
            <a:r>
              <a:rPr lang="ja-JP" altLang="en-US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計算</a:t>
            </a:r>
            <a:endParaRPr lang="en-US" altLang="ja-JP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200.0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を過ぎたくらいからほとんど動かない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5700" y="3518452"/>
            <a:ext cx="383753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特に最後の方はほとんど動かない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82110" y="2005293"/>
            <a:ext cx="176189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→残念！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29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修正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446" y="793136"/>
            <a:ext cx="845760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格子数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21x21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では少ない？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→格子数を増やせば、異なる結果（実験に近い結果）が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出るかもしれない？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7" y="2049495"/>
            <a:ext cx="3859798" cy="23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65" y="2044333"/>
            <a:ext cx="3859798" cy="23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6" y="4435201"/>
            <a:ext cx="3859798" cy="23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062191" y="1633006"/>
            <a:ext cx="42609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ほとんど変わらない</a:t>
            </a: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→残念！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254" y="4435201"/>
            <a:ext cx="3859798" cy="23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63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446" y="793136"/>
            <a:ext cx="8457606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壁に近い（詳しく解析したい）ところの格子を細かく</a:t>
            </a:r>
            <a: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壁から遠いところの格子を粗くする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圧力振動（チェッカーボード不安定）を防ぐ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→スタガード（食い違い）格子を使って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振動を抑えるやり方もある。ここでは割愛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格子が粗いところで数値粘性が高くなる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→計算が安定する。物理的な正しさは低下？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格子を壁に寄せ過ぎても良くない。不安定になる。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70" y="4086561"/>
            <a:ext cx="2665851" cy="268726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245" y="4079694"/>
            <a:ext cx="2687263" cy="26658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4232" y="4116122"/>
            <a:ext cx="2676557" cy="26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5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不等間隔格子の作り方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5446" y="793136"/>
                <a:ext cx="8457606" cy="8409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等間隔格子を、関数を使って不等間隔にする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な関数を使う。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6" y="793136"/>
                <a:ext cx="8457606" cy="840936"/>
              </a:xfrm>
              <a:prstGeom prst="rect">
                <a:avLst/>
              </a:prstGeom>
              <a:blipFill>
                <a:blip r:embed="rId3"/>
                <a:stretch>
                  <a:fillRect l="-1009" t="-5797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57" y="2230294"/>
            <a:ext cx="3854474" cy="3396145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 flipV="1">
            <a:off x="2575442" y="4213782"/>
            <a:ext cx="0" cy="1055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638779" y="4213782"/>
            <a:ext cx="1923068" cy="7856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86453" y="2497583"/>
                <a:ext cx="96879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453" y="2497583"/>
                <a:ext cx="968791" cy="369332"/>
              </a:xfrm>
              <a:prstGeom prst="rect">
                <a:avLst/>
              </a:prstGeom>
              <a:blipFill>
                <a:blip r:embed="rId5"/>
                <a:stretch>
                  <a:fillRect l="-6832" r="-1863" b="-24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303" y="1561635"/>
            <a:ext cx="2880658" cy="2538124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2894" y="4145531"/>
            <a:ext cx="2906081" cy="2560524"/>
          </a:xfrm>
          <a:prstGeom prst="rect">
            <a:avLst/>
          </a:prstGeom>
        </p:spPr>
      </p:pic>
      <p:grpSp>
        <p:nvGrpSpPr>
          <p:cNvPr id="38" name="グループ化 37"/>
          <p:cNvGrpSpPr/>
          <p:nvPr/>
        </p:nvGrpSpPr>
        <p:grpSpPr>
          <a:xfrm>
            <a:off x="3929720" y="2416980"/>
            <a:ext cx="423859" cy="2852604"/>
            <a:chOff x="318761" y="2775199"/>
            <a:chExt cx="423859" cy="2852604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329936" y="5615764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340934" y="5579628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326134" y="5496960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327249" y="5347702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331296" y="5179591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318761" y="4907785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341664" y="4588244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352659" y="4257266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337857" y="3815777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360760" y="3317727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389780" y="2775199"/>
              <a:ext cx="352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529079" y="2775199"/>
              <a:ext cx="8101" cy="285260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テキスト ボックス 38"/>
          <p:cNvSpPr txBox="1"/>
          <p:nvPr/>
        </p:nvSpPr>
        <p:spPr>
          <a:xfrm>
            <a:off x="4221956" y="2416762"/>
            <a:ext cx="6155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粗い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106140" y="5285237"/>
            <a:ext cx="92333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細かい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6074987" y="1835195"/>
                <a:ext cx="96879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87" y="1835195"/>
                <a:ext cx="968791" cy="369332"/>
              </a:xfrm>
              <a:prstGeom prst="rect">
                <a:avLst/>
              </a:prstGeom>
              <a:blipFill>
                <a:blip r:embed="rId8"/>
                <a:stretch>
                  <a:fillRect l="-6875" r="-2500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7200074" y="5654569"/>
                <a:ext cx="1512978" cy="57618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74" y="5654569"/>
                <a:ext cx="1512978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57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不等間隔格子の作り方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5446" y="793136"/>
            <a:ext cx="845760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今回使ったのは</a:t>
            </a:r>
            <a:endParaRPr lang="en-US" altLang="ja-JP" sz="2400" b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38" y="2670220"/>
            <a:ext cx="3388821" cy="298586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1076" y="6460218"/>
            <a:ext cx="845760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[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</a:t>
            </a:r>
            <a:r>
              <a:rPr lang="en-US" altLang="ja-JP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]</a:t>
            </a:r>
            <a:r>
              <a:rPr lang="ja-JP" altLang="en-US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河村哲也「流体解析</a:t>
            </a:r>
            <a:r>
              <a:rPr lang="en-US" altLang="ja-JP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ja-JP" altLang="en-US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」朝倉書店（</a:t>
            </a:r>
            <a:r>
              <a:rPr lang="en-US" altLang="ja-JP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1996</a:t>
            </a:r>
            <a:r>
              <a:rPr lang="ja-JP" altLang="en-US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</a:t>
            </a:r>
            <a:r>
              <a:rPr lang="en-US" altLang="ja-JP" sz="1600" b="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p.71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701708" y="1217093"/>
                <a:ext cx="7860514" cy="6585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f>
                          <m:f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d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ja-JP" altLang="en-US" sz="2400" dirty="0"/>
                  <a:t>　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func>
                  </m:oMath>
                </a14:m>
                <a:r>
                  <a:rPr kumimoji="1" lang="en-US" altLang="ja-JP" sz="2400" dirty="0"/>
                  <a:t>,</a:t>
                </a:r>
                <a:r>
                  <a:rPr kumimoji="1" lang="ja-JP" altLang="en-US" sz="2400" dirty="0"/>
                  <a:t>　</a:t>
                </a:r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08" y="1217093"/>
                <a:ext cx="7860514" cy="658514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08067" y="1973998"/>
                <a:ext cx="5971840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400" b="0" i="1" dirty="0" smtClean="0"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1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に近いほど、壁に格子が集中する</a:t>
                </a:r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67" y="1973998"/>
                <a:ext cx="5971840" cy="461665"/>
              </a:xfrm>
              <a:prstGeom prst="rect">
                <a:avLst/>
              </a:prstGeom>
              <a:blipFill>
                <a:blip r:embed="rId5"/>
                <a:stretch>
                  <a:fillRect l="-306" t="-14474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4388177" y="2526282"/>
            <a:ext cx="4572000" cy="3847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FORTRAN</a:t>
            </a:r>
          </a:p>
          <a:p>
            <a:r>
              <a:rPr lang="en-US" altLang="ja-JP" sz="1200" dirty="0">
                <a:latin typeface="Consolas" panose="020B0609020204030204" pitchFamily="49" charset="0"/>
              </a:rPr>
              <a:t>B=0.7</a:t>
            </a:r>
          </a:p>
          <a:p>
            <a:r>
              <a:rPr lang="en-US" altLang="ja-JP" sz="1200" dirty="0">
                <a:latin typeface="Consolas" panose="020B0609020204030204" pitchFamily="49" charset="0"/>
              </a:rPr>
              <a:t>A=log((1.0+B)/(1.0-B))</a:t>
            </a:r>
          </a:p>
          <a:p>
            <a:r>
              <a:rPr lang="en-US" altLang="ja-JP" sz="1200" dirty="0">
                <a:latin typeface="Consolas" panose="020B0609020204030204" pitchFamily="49" charset="0"/>
              </a:rPr>
              <a:t>DX=XX/real(MX-1)</a:t>
            </a:r>
          </a:p>
          <a:p>
            <a:r>
              <a:rPr lang="en-US" altLang="ja-JP" sz="1200" dirty="0">
                <a:latin typeface="Consolas" panose="020B0609020204030204" pitchFamily="49" charset="0"/>
              </a:rPr>
              <a:t>DY=YY/real(MY-1)</a:t>
            </a:r>
          </a:p>
          <a:p>
            <a:endParaRPr lang="en-US" altLang="ja-JP" sz="1200" dirty="0">
              <a:latin typeface="Consolas" panose="020B0609020204030204" pitchFamily="49" charset="0"/>
            </a:endParaRPr>
          </a:p>
          <a:p>
            <a:r>
              <a:rPr lang="ja-JP" altLang="en-US" sz="1200" dirty="0">
                <a:latin typeface="Consolas" panose="020B0609020204030204" pitchFamily="49" charset="0"/>
              </a:rPr>
              <a:t>do i=1,MX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X(i)=1.0/2.0*(1.0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+ 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)+1.0)/(exp(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)-1.0)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* 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*(2.0*DX*real(i-1)-1.0))-1.0)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 /(exp(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*(2.0*DX*real(i-1)-1.0))+1.0)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)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end do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do j=1,MY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Y(j)=1.0/2.0*(1.0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+ 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)+1.0)/(exp(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)-1.0)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* 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*(2.0*DY*real(j-1)-1.0))-1.0)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 /(exp(</a:t>
            </a:r>
            <a:r>
              <a:rPr lang="en-US" altLang="ja-JP" sz="1200" dirty="0">
                <a:latin typeface="Consolas" panose="020B0609020204030204" pitchFamily="49" charset="0"/>
              </a:rPr>
              <a:t>A</a:t>
            </a:r>
            <a:r>
              <a:rPr lang="ja-JP" altLang="en-US" sz="1200" dirty="0">
                <a:latin typeface="Consolas" panose="020B0609020204030204" pitchFamily="49" charset="0"/>
              </a:rPr>
              <a:t>*(2.0*DY*real(j-1)-1.0))+1.0) &amp;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            )</a:t>
            </a:r>
          </a:p>
          <a:p>
            <a:r>
              <a:rPr lang="ja-JP" altLang="en-US" sz="1200" dirty="0">
                <a:latin typeface="Consolas" panose="020B0609020204030204" pitchFamily="49" charset="0"/>
              </a:rPr>
              <a:t>end do</a:t>
            </a:r>
          </a:p>
        </p:txBody>
      </p:sp>
    </p:spTree>
    <p:extLst>
      <p:ext uri="{BB962C8B-B14F-4D97-AF65-F5344CB8AC3E}">
        <p14:creationId xmlns:p14="http://schemas.microsoft.com/office/powerpoint/2010/main" val="349930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不等間隔格子で差分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189" y="757109"/>
            <a:ext cx="849857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差分って何だっけ？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40" y="654917"/>
            <a:ext cx="3672408" cy="2677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30329" y="1266217"/>
                <a:ext cx="2733913" cy="5973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+∆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ja-JP" altLang="en-US" sz="2000" i="1" smtClean="0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29" y="1266217"/>
                <a:ext cx="2733913" cy="597343"/>
              </a:xfrm>
              <a:prstGeom prst="rect">
                <a:avLst/>
              </a:prstGeom>
              <a:blipFill>
                <a:blip r:embed="rId4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3265598" y="1415699"/>
            <a:ext cx="195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・・・前進差分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32571" y="2711820"/>
                <a:ext cx="4746659" cy="8309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∆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がどこでも同じであることが</a:t>
                </a:r>
                <a:endParaRPr kumimoji="1"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kumimoji="1"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前提であった。</a:t>
                </a:r>
                <a:endParaRPr kumimoji="1"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1" y="2711820"/>
                <a:ext cx="4746659" cy="830997"/>
              </a:xfrm>
              <a:prstGeom prst="rect">
                <a:avLst/>
              </a:prstGeom>
              <a:blipFill>
                <a:blip r:embed="rId5"/>
                <a:stretch>
                  <a:fillRect l="-2057" t="-8088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116827" y="2032323"/>
                <a:ext cx="2148772" cy="6047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ja-JP" altLang="en-US" sz="2000" i="1" smtClean="0">
                              <a:latin typeface="Cambria Math"/>
                            </a:rPr>
                            <m:t>∆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27" y="2032323"/>
                <a:ext cx="2148772" cy="6047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3085118" y="2176267"/>
            <a:ext cx="195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←略記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389132" y="3856906"/>
                <a:ext cx="5653451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今、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/>
                      </a:rPr>
                      <m:t>∆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は場所によって異なる。</a:t>
                </a:r>
                <a:endParaRPr kumimoji="1"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2" y="3856906"/>
                <a:ext cx="5653451" cy="461665"/>
              </a:xfrm>
              <a:prstGeom prst="rect">
                <a:avLst/>
              </a:prstGeom>
              <a:blipFill>
                <a:blip r:embed="rId7"/>
                <a:stretch>
                  <a:fillRect l="-1726" t="-16000" b="-25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86890" y="4473454"/>
                <a:ext cx="3389185" cy="7664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num>
                                <m:den>
                                  <m:r>
                                    <a:rPr kumimoji="1" lang="ja-JP" altLang="en-US" sz="20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+∆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ja-JP" altLang="en-US" sz="2000" i="1" smtClean="0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90" y="4473454"/>
                <a:ext cx="3389185" cy="766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418484" y="5239560"/>
                <a:ext cx="2148772" cy="6492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ja-JP" altLang="en-US" sz="2000" i="1" smtClean="0"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84" y="5239560"/>
                <a:ext cx="2148772" cy="6492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3575312" y="5383504"/>
            <a:ext cx="195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←略記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03" y="3334489"/>
            <a:ext cx="3677163" cy="26768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58392" y="6057867"/>
            <a:ext cx="872535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DX(</a:t>
            </a:r>
            <a:r>
              <a:rPr kumimoji="1" lang="en-US" altLang="ja-JP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), DY(j)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という配列を使ってもよいが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ここでは「座標変換」というやり方を紹介する。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7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255445" y="3846137"/>
            <a:ext cx="8737725" cy="2922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FB58-27D8-430E-B970-A18768F302E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076" y="42624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一次元座標変換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55445" y="793136"/>
                <a:ext cx="8737725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不等間隔格子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を、等間隔格子</a:t>
                </a:r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に変換する（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→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、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→</a:t>
                </a:r>
                <a14:m>
                  <m:oMath xmlns:m="http://schemas.openxmlformats.org/officeDocument/2006/math">
                    <m:r>
                      <a:rPr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ja-JP" altLang="en-US" sz="2400" b="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）</a:t>
                </a:r>
                <a:endParaRPr lang="en-US" altLang="ja-JP" sz="2400" b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5" y="793136"/>
                <a:ext cx="8737725" cy="461665"/>
              </a:xfrm>
              <a:prstGeom prst="rect">
                <a:avLst/>
              </a:prstGeom>
              <a:blipFill>
                <a:blip r:embed="rId3"/>
                <a:stretch>
                  <a:fillRect l="-977" t="-15789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640" y="1259283"/>
            <a:ext cx="2067988" cy="20845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60" y="1257889"/>
            <a:ext cx="2084599" cy="208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233426" y="3185465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26" y="3185465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/>
          <p:nvPr/>
        </p:nvCxnSpPr>
        <p:spPr>
          <a:xfrm>
            <a:off x="889518" y="3397568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6200000">
            <a:off x="677417" y="3185465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07195" y="2631467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5" y="2631467"/>
                <a:ext cx="371384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953141" y="3233995"/>
                <a:ext cx="330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41" y="3233995"/>
                <a:ext cx="33054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矢印コネクタ 15"/>
          <p:cNvCxnSpPr/>
          <p:nvPr/>
        </p:nvCxnSpPr>
        <p:spPr>
          <a:xfrm>
            <a:off x="3609233" y="3398963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6200000">
            <a:off x="3397132" y="3186860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3421180" y="2632862"/>
                <a:ext cx="366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80" y="2632862"/>
                <a:ext cx="366126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319" y="4256838"/>
            <a:ext cx="3010924" cy="2249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5988033" y="1537132"/>
                <a:ext cx="3231381" cy="1524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と、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は互いに独立。</a:t>
                </a:r>
                <a:endParaRPr lang="en-US" altLang="ja-JP" i="1" dirty="0">
                  <a:latin typeface="Cambria Math" panose="02040503050406030204" pitchFamily="18" charset="0"/>
                </a:endParaRPr>
              </a:p>
              <a:p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なので、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一次元の座標変換でよい。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33" y="1537132"/>
                <a:ext cx="3231381" cy="1524263"/>
              </a:xfrm>
              <a:prstGeom prst="rect">
                <a:avLst/>
              </a:prstGeom>
              <a:blipFill>
                <a:blip r:embed="rId11"/>
                <a:stretch>
                  <a:fillRect l="-1509" t="-3200"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335154" y="3875502"/>
            <a:ext cx="3231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たとえば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640" y="4349565"/>
            <a:ext cx="2067988" cy="208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903489" y="6275747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89" y="6275747"/>
                <a:ext cx="36798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/>
          <p:cNvCxnSpPr/>
          <p:nvPr/>
        </p:nvCxnSpPr>
        <p:spPr>
          <a:xfrm>
            <a:off x="559581" y="6487850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6200000">
            <a:off x="347480" y="6275747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277258" y="5721749"/>
                <a:ext cx="371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58" y="5721749"/>
                <a:ext cx="37138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3953141" y="6324277"/>
                <a:ext cx="330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ξ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141" y="6324277"/>
                <a:ext cx="330540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/>
          <p:cNvCxnSpPr/>
          <p:nvPr/>
        </p:nvCxnSpPr>
        <p:spPr>
          <a:xfrm>
            <a:off x="3609233" y="6489245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6200000">
            <a:off x="3397132" y="6277142"/>
            <a:ext cx="424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3421180" y="5723144"/>
                <a:ext cx="366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180" y="5723144"/>
                <a:ext cx="366126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5853771" y="4308115"/>
                <a:ext cx="3231381" cy="2078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互いに独立ではなかったら</a:t>
                </a:r>
                <a:endParaRPr lang="en-US" altLang="ja-JP" dirty="0"/>
              </a:p>
              <a:p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>
                    <a:ea typeface="Cambria Math" panose="020405030504060302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ja-JP" altLang="en-US" dirty="0"/>
                  <a:t>　</a:t>
                </a:r>
                <a14:m>
                  <m:oMath xmlns:m="http://schemas.openxmlformats.org/officeDocument/2006/math">
                    <m:r>
                      <a:rPr lang="ja-JP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なので、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二次元の座標変換が必要。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→後でやります。</a:t>
                </a:r>
                <a:endParaRPr lang="en-US" altLang="ja-JP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71" y="4308115"/>
                <a:ext cx="3231381" cy="2078261"/>
              </a:xfrm>
              <a:prstGeom prst="rect">
                <a:avLst/>
              </a:prstGeom>
              <a:blipFill>
                <a:blip r:embed="rId16"/>
                <a:stretch>
                  <a:fillRect l="-1509" t="-2639" b="-3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54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3907</TotalTime>
  <Words>701</Words>
  <Application>Microsoft Office PowerPoint</Application>
  <PresentationFormat>画面に合わせる (4:3)</PresentationFormat>
  <Paragraphs>191</Paragraphs>
  <Slides>15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Cambria Math</vt:lpstr>
      <vt:lpstr>Consolas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桑名ゼミ</dc:title>
  <dc:creator>kuwana</dc:creator>
  <cp:lastModifiedBy>kuwana</cp:lastModifiedBy>
  <cp:revision>1472</cp:revision>
  <cp:lastPrinted>2018-06-18T16:42:39Z</cp:lastPrinted>
  <dcterms:created xsi:type="dcterms:W3CDTF">2018-02-16T04:02:34Z</dcterms:created>
  <dcterms:modified xsi:type="dcterms:W3CDTF">2018-07-13T02:18:37Z</dcterms:modified>
</cp:coreProperties>
</file>